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303" r:id="rId4"/>
    <p:sldId id="304" r:id="rId5"/>
    <p:sldId id="259" r:id="rId6"/>
    <p:sldId id="305" r:id="rId7"/>
    <p:sldId id="260" r:id="rId8"/>
    <p:sldId id="306" r:id="rId9"/>
    <p:sldId id="307" r:id="rId10"/>
    <p:sldId id="308" r:id="rId11"/>
    <p:sldId id="309" r:id="rId12"/>
    <p:sldId id="310" r:id="rId13"/>
    <p:sldId id="311" r:id="rId14"/>
    <p:sldId id="291" r:id="rId15"/>
    <p:sldId id="312" r:id="rId16"/>
    <p:sldId id="313" r:id="rId17"/>
    <p:sldId id="31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EFFF"/>
    <a:srgbClr val="FFFF8F"/>
    <a:srgbClr val="E7E581"/>
    <a:srgbClr val="E0DC88"/>
    <a:srgbClr val="CCE200"/>
    <a:srgbClr val="82E0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69" autoAdjust="0"/>
  </p:normalViewPr>
  <p:slideViewPr>
    <p:cSldViewPr>
      <p:cViewPr varScale="1">
        <p:scale>
          <a:sx n="68" d="100"/>
          <a:sy n="68" d="100"/>
        </p:scale>
        <p:origin x="144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9589092-0A46-4657-9345-3FFAD55ABD2D}" type="datetimeFigureOut">
              <a:rPr lang="fa-IR" smtClean="0"/>
              <a:t>1443/02/07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C292352-7A8D-4DA3-A047-9BBA2C74C735}" type="slidenum">
              <a:rPr lang="fa-IR" smtClean="0"/>
              <a:t>‹#›</a:t>
            </a:fld>
            <a:endParaRPr lang="fa-IR"/>
          </a:p>
        </p:txBody>
      </p:sp>
    </p:spTree>
    <p:extLst>
      <p:ext uri="{BB962C8B-B14F-4D97-AF65-F5344CB8AC3E}">
        <p14:creationId xmlns:p14="http://schemas.microsoft.com/office/powerpoint/2010/main" val="390324653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EC292352-7A8D-4DA3-A047-9BBA2C74C735}" type="slidenum">
              <a:rPr lang="fa-IR" smtClean="0"/>
              <a:t>3</a:t>
            </a:fld>
            <a:endParaRPr lang="fa-IR"/>
          </a:p>
        </p:txBody>
      </p:sp>
    </p:spTree>
    <p:extLst>
      <p:ext uri="{BB962C8B-B14F-4D97-AF65-F5344CB8AC3E}">
        <p14:creationId xmlns:p14="http://schemas.microsoft.com/office/powerpoint/2010/main" val="2524059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EC292352-7A8D-4DA3-A047-9BBA2C74C735}" type="slidenum">
              <a:rPr lang="fa-IR" smtClean="0"/>
              <a:t>7</a:t>
            </a:fld>
            <a:endParaRPr lang="fa-IR"/>
          </a:p>
        </p:txBody>
      </p:sp>
    </p:spTree>
    <p:extLst>
      <p:ext uri="{BB962C8B-B14F-4D97-AF65-F5344CB8AC3E}">
        <p14:creationId xmlns:p14="http://schemas.microsoft.com/office/powerpoint/2010/main" val="558122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EC292352-7A8D-4DA3-A047-9BBA2C74C735}" type="slidenum">
              <a:rPr lang="fa-IR" smtClean="0">
                <a:solidFill>
                  <a:prstClr val="black"/>
                </a:solidFill>
              </a:rPr>
              <a:pPr/>
              <a:t>9</a:t>
            </a:fld>
            <a:endParaRPr lang="fa-IR">
              <a:solidFill>
                <a:prstClr val="black"/>
              </a:solidFill>
            </a:endParaRPr>
          </a:p>
        </p:txBody>
      </p:sp>
    </p:spTree>
    <p:extLst>
      <p:ext uri="{BB962C8B-B14F-4D97-AF65-F5344CB8AC3E}">
        <p14:creationId xmlns:p14="http://schemas.microsoft.com/office/powerpoint/2010/main" val="558122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EC292352-7A8D-4DA3-A047-9BBA2C74C735}" type="slidenum">
              <a:rPr lang="fa-IR" smtClean="0">
                <a:solidFill>
                  <a:prstClr val="black"/>
                </a:solidFill>
              </a:rPr>
              <a:pPr/>
              <a:t>11</a:t>
            </a:fld>
            <a:endParaRPr lang="fa-IR">
              <a:solidFill>
                <a:prstClr val="black"/>
              </a:solidFill>
            </a:endParaRPr>
          </a:p>
        </p:txBody>
      </p:sp>
    </p:spTree>
    <p:extLst>
      <p:ext uri="{BB962C8B-B14F-4D97-AF65-F5344CB8AC3E}">
        <p14:creationId xmlns:p14="http://schemas.microsoft.com/office/powerpoint/2010/main" val="558122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solidFill>
                <a:srgbClr val="DFDCB7"/>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solidFill>
                  <a:srgbClr val="94C600"/>
                </a:solidFill>
              </a:rPr>
              <a:pPr/>
              <a:t>‹#›</a:t>
            </a:fld>
            <a:endParaRPr lang="en-US">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415042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5191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7599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676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4329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598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12727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85554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73551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DFDCB7"/>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77373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67124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9/14/2021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67176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3.xml"/><Relationship Id="rId7" Type="http://schemas.openxmlformats.org/officeDocument/2006/relationships/slide" Target="slide11.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9.xml"/><Relationship Id="rId4" Type="http://schemas.openxmlformats.org/officeDocument/2006/relationships/slide" Target="slide7.xml"/><Relationship Id="rId9"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838200"/>
          </a:xfrm>
          <a:ln/>
        </p:spPr>
        <p:style>
          <a:lnRef idx="1">
            <a:schemeClr val="accent4"/>
          </a:lnRef>
          <a:fillRef idx="3">
            <a:schemeClr val="accent4"/>
          </a:fillRef>
          <a:effectRef idx="2">
            <a:schemeClr val="accent4"/>
          </a:effectRef>
          <a:fontRef idx="minor">
            <a:schemeClr val="lt1"/>
          </a:fontRef>
        </p:style>
        <p:txBody>
          <a:bodyPr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3600" spc="0" dirty="0">
                <a:ln w="11430">
                  <a:solidFill>
                    <a:schemeClr val="accent1">
                      <a:lumMod val="60000"/>
                      <a:lumOff val="40000"/>
                    </a:schemeClr>
                  </a:solidFill>
                </a:ln>
                <a:solidFill>
                  <a:schemeClr val="accent1">
                    <a:lumMod val="60000"/>
                    <a:lumOff val="40000"/>
                  </a:schemeClr>
                </a:solidFill>
                <a:cs typeface="B Mitra" panose="00000400000000000000" pitchFamily="2" charset="-78"/>
              </a:rPr>
              <a:t>درس</a:t>
            </a:r>
            <a:r>
              <a:rPr lang="fa-IR" spc="0" dirty="0">
                <a:ln w="11430">
                  <a:solidFill>
                    <a:schemeClr val="accent1">
                      <a:lumMod val="60000"/>
                      <a:lumOff val="40000"/>
                    </a:schemeClr>
                  </a:solidFill>
                </a:ln>
                <a:solidFill>
                  <a:schemeClr val="accent1">
                    <a:lumMod val="60000"/>
                    <a:lumOff val="40000"/>
                  </a:schemeClr>
                </a:solidFill>
                <a:cs typeface="B Mitra" panose="00000400000000000000" pitchFamily="2" charset="-78"/>
              </a:rPr>
              <a:t>6:                   </a:t>
            </a:r>
            <a:r>
              <a:rPr lang="fa-IR" sz="3600" b="1" dirty="0">
                <a:ln w="11430">
                  <a:solidFill>
                    <a:schemeClr val="accent1">
                      <a:lumMod val="60000"/>
                      <a:lumOff val="40000"/>
                    </a:schemeClr>
                  </a:solidFill>
                </a:ln>
                <a:solidFill>
                  <a:schemeClr val="accent1">
                    <a:lumMod val="60000"/>
                    <a:lumOff val="40000"/>
                  </a:schemeClr>
                </a:solidFill>
                <a:cs typeface="B Mitra" panose="00000400000000000000" pitchFamily="2" charset="-78"/>
              </a:rPr>
              <a:t>سنت های خداوند در زندگی</a:t>
            </a:r>
            <a:endParaRPr lang="fa-IR" sz="3600" b="1" spc="0" dirty="0">
              <a:ln w="11430">
                <a:solidFill>
                  <a:schemeClr val="accent1">
                    <a:lumMod val="60000"/>
                    <a:lumOff val="40000"/>
                  </a:schemeClr>
                </a:solidFill>
              </a:ln>
              <a:solidFill>
                <a:schemeClr val="accent1">
                  <a:lumMod val="60000"/>
                  <a:lumOff val="40000"/>
                </a:schemeClr>
              </a:solidFill>
              <a:cs typeface="B Badr" panose="00000400000000000000" pitchFamily="2" charset="-78"/>
            </a:endParaRPr>
          </a:p>
        </p:txBody>
      </p:sp>
      <p:sp>
        <p:nvSpPr>
          <p:cNvPr id="4" name="TextBox 3">
            <a:hlinkClick r:id="rId2" action="ppaction://hlinksldjump"/>
          </p:cNvPr>
          <p:cNvSpPr txBox="1"/>
          <p:nvPr/>
        </p:nvSpPr>
        <p:spPr>
          <a:xfrm>
            <a:off x="533400" y="1898005"/>
            <a:ext cx="3352800" cy="477054"/>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1">
            <a:spAutoFit/>
          </a:bodyPr>
          <a:lstStyle/>
          <a:p>
            <a:pPr algn="ctr"/>
            <a:r>
              <a:rPr lang="fa-IR" sz="2500" dirty="0">
                <a:ln w="18415" cmpd="sng">
                  <a:solidFill>
                    <a:schemeClr val="bg1"/>
                  </a:solidFill>
                  <a:prstDash val="solid"/>
                </a:ln>
                <a:solidFill>
                  <a:schemeClr val="bg1"/>
                </a:solidFill>
                <a:effectLst>
                  <a:outerShdw blurRad="63500" dir="3600000" algn="tl" rotWithShape="0">
                    <a:srgbClr val="000000">
                      <a:alpha val="70000"/>
                    </a:srgbClr>
                  </a:outerShdw>
                </a:effectLst>
                <a:cs typeface="B Nazanin" panose="00000400000000000000" pitchFamily="2" charset="-78"/>
              </a:rPr>
              <a:t>سنت های الهی</a:t>
            </a:r>
          </a:p>
        </p:txBody>
      </p:sp>
      <p:sp>
        <p:nvSpPr>
          <p:cNvPr id="6" name="TextBox 5">
            <a:hlinkClick r:id="rId3" action="ppaction://hlinksldjump"/>
          </p:cNvPr>
          <p:cNvSpPr txBox="1"/>
          <p:nvPr/>
        </p:nvSpPr>
        <p:spPr>
          <a:xfrm>
            <a:off x="533401" y="2375059"/>
            <a:ext cx="3352798" cy="477054"/>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1">
            <a:spAutoFit/>
          </a:bodyPr>
          <a:lstStyle/>
          <a:p>
            <a:pPr algn="ctr"/>
            <a:r>
              <a:rPr lang="fa-IR" sz="2500" dirty="0">
                <a:ln w="18415" cmpd="sng">
                  <a:solidFill>
                    <a:schemeClr val="bg1"/>
                  </a:solidFill>
                  <a:prstDash val="solid"/>
                </a:ln>
                <a:solidFill>
                  <a:schemeClr val="bg1"/>
                </a:solidFill>
                <a:effectLst>
                  <a:outerShdw blurRad="63500" dir="3600000" algn="tl" rotWithShape="0">
                    <a:srgbClr val="000000">
                      <a:alpha val="70000"/>
                    </a:srgbClr>
                  </a:outerShdw>
                </a:effectLst>
                <a:cs typeface="B Nazanin" panose="00000400000000000000" pitchFamily="2" charset="-78"/>
              </a:rPr>
              <a:t>سنت «ابتلاء»</a:t>
            </a:r>
          </a:p>
        </p:txBody>
      </p:sp>
      <p:sp>
        <p:nvSpPr>
          <p:cNvPr id="7" name="TextBox 6">
            <a:hlinkClick r:id="rId4" action="ppaction://hlinksldjump"/>
          </p:cNvPr>
          <p:cNvSpPr txBox="1"/>
          <p:nvPr/>
        </p:nvSpPr>
        <p:spPr>
          <a:xfrm>
            <a:off x="533402" y="2852113"/>
            <a:ext cx="3352798" cy="477054"/>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1">
            <a:spAutoFit/>
          </a:bodyPr>
          <a:lstStyle/>
          <a:p>
            <a:pPr algn="ctr"/>
            <a:r>
              <a:rPr lang="fa-IR" sz="2500" dirty="0">
                <a:ln w="18415" cmpd="sng">
                  <a:solidFill>
                    <a:schemeClr val="bg1"/>
                  </a:solidFill>
                  <a:prstDash val="solid"/>
                </a:ln>
                <a:solidFill>
                  <a:schemeClr val="bg1"/>
                </a:solidFill>
                <a:effectLst>
                  <a:outerShdw blurRad="63500" dir="3600000" algn="tl" rotWithShape="0">
                    <a:srgbClr val="000000">
                      <a:alpha val="70000"/>
                    </a:srgbClr>
                  </a:outerShdw>
                </a:effectLst>
                <a:cs typeface="B Nazanin" panose="00000400000000000000" pitchFamily="2" charset="-78"/>
              </a:rPr>
              <a:t>سنت «امداد عام الهی»</a:t>
            </a:r>
          </a:p>
        </p:txBody>
      </p:sp>
      <p:sp>
        <p:nvSpPr>
          <p:cNvPr id="8" name="TextBox 7">
            <a:hlinkClick r:id="rId5" action="ppaction://hlinksldjump"/>
          </p:cNvPr>
          <p:cNvSpPr txBox="1"/>
          <p:nvPr/>
        </p:nvSpPr>
        <p:spPr>
          <a:xfrm>
            <a:off x="533402" y="3332946"/>
            <a:ext cx="3352797" cy="477054"/>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1">
            <a:spAutoFit/>
          </a:bodyPr>
          <a:lstStyle/>
          <a:p>
            <a:pPr algn="ctr"/>
            <a:r>
              <a:rPr lang="fa-IR" sz="2500" dirty="0">
                <a:ln w="18415" cmpd="sng">
                  <a:solidFill>
                    <a:schemeClr val="bg1"/>
                  </a:solidFill>
                  <a:prstDash val="solid"/>
                </a:ln>
                <a:solidFill>
                  <a:schemeClr val="bg1"/>
                </a:solidFill>
                <a:effectLst>
                  <a:outerShdw blurRad="63500" dir="3600000" algn="tl" rotWithShape="0">
                    <a:srgbClr val="000000">
                      <a:alpha val="70000"/>
                    </a:srgbClr>
                  </a:outerShdw>
                </a:effectLst>
                <a:cs typeface="B Nazanin" panose="00000400000000000000" pitchFamily="2" charset="-78"/>
              </a:rPr>
              <a:t>سنت «امداد خاص الهی»</a:t>
            </a:r>
          </a:p>
        </p:txBody>
      </p:sp>
      <p:sp>
        <p:nvSpPr>
          <p:cNvPr id="9" name="TextBox 8">
            <a:hlinkClick r:id="rId6" action="ppaction://hlinksldjump"/>
          </p:cNvPr>
          <p:cNvSpPr txBox="1"/>
          <p:nvPr/>
        </p:nvSpPr>
        <p:spPr>
          <a:xfrm>
            <a:off x="533404" y="4283275"/>
            <a:ext cx="3352796" cy="477054"/>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1">
            <a:spAutoFit/>
          </a:bodyPr>
          <a:lstStyle/>
          <a:p>
            <a:pPr algn="ctr"/>
            <a:r>
              <a:rPr lang="fa-IR" sz="2500" dirty="0">
                <a:ln w="18415" cmpd="sng">
                  <a:solidFill>
                    <a:schemeClr val="bg1"/>
                  </a:solidFill>
                  <a:prstDash val="solid"/>
                </a:ln>
                <a:solidFill>
                  <a:schemeClr val="bg1"/>
                </a:solidFill>
                <a:effectLst>
                  <a:outerShdw blurRad="63500" dir="3600000" algn="tl" rotWithShape="0">
                    <a:srgbClr val="000000">
                      <a:alpha val="70000"/>
                    </a:srgbClr>
                  </a:outerShdw>
                </a:effectLst>
                <a:cs typeface="B Nazanin" panose="00000400000000000000" pitchFamily="2" charset="-78"/>
              </a:rPr>
              <a:t>سنت «املاء و استدراج»</a:t>
            </a:r>
          </a:p>
        </p:txBody>
      </p:sp>
      <p:sp>
        <p:nvSpPr>
          <p:cNvPr id="3" name="TextBox 2"/>
          <p:cNvSpPr txBox="1"/>
          <p:nvPr/>
        </p:nvSpPr>
        <p:spPr>
          <a:xfrm>
            <a:off x="5334000" y="1905000"/>
            <a:ext cx="3276600" cy="400110"/>
          </a:xfrm>
          <a:prstGeom prst="wedgeRectCallout">
            <a:avLst>
              <a:gd name="adj1" fmla="val -56514"/>
              <a:gd name="adj2" fmla="val -19827"/>
            </a:avLst>
          </a:prstGeom>
          <a:ln/>
        </p:spPr>
        <p:style>
          <a:lnRef idx="0">
            <a:schemeClr val="accent4"/>
          </a:lnRef>
          <a:fillRef idx="3">
            <a:schemeClr val="accent4"/>
          </a:fillRef>
          <a:effectRef idx="3">
            <a:schemeClr val="accent4"/>
          </a:effectRef>
          <a:fontRef idx="minor">
            <a:schemeClr val="lt1"/>
          </a:fontRef>
        </p:style>
        <p:txBody>
          <a:bodyPr wrap="square" rtlCol="1">
            <a:spAutoFit/>
          </a:bodyPr>
          <a:lstStyle/>
          <a:p>
            <a:pPr algn="ctr" rtl="1"/>
            <a:r>
              <a:rPr lang="fa-IR" sz="2000" b="1" dirty="0">
                <a:ln w="12700">
                  <a:solidFill>
                    <a:srgbClr val="94C600">
                      <a:lumMod val="60000"/>
                      <a:lumOff val="40000"/>
                    </a:srgbClr>
                  </a:solidFill>
                  <a:prstDash val="solid"/>
                </a:ln>
                <a:solidFill>
                  <a:srgbClr val="94C600">
                    <a:lumMod val="60000"/>
                    <a:lumOff val="40000"/>
                  </a:srgbClr>
                </a:solidFill>
                <a:effectLst>
                  <a:outerShdw blurRad="41275" dist="20320" dir="1800000" algn="tl" rotWithShape="0">
                    <a:srgbClr val="000000">
                      <a:alpha val="40000"/>
                    </a:srgbClr>
                  </a:outerShdw>
                </a:effectLst>
                <a:cs typeface="B Roya" panose="00000400000000000000" pitchFamily="2" charset="-78"/>
              </a:rPr>
              <a:t>روی موضوع مورد نظر کلیک کنید!</a:t>
            </a:r>
          </a:p>
        </p:txBody>
      </p:sp>
      <p:sp>
        <p:nvSpPr>
          <p:cNvPr id="20" name="TextBox 19">
            <a:hlinkClick r:id="rId7" action="ppaction://hlinksldjump"/>
          </p:cNvPr>
          <p:cNvSpPr txBox="1"/>
          <p:nvPr/>
        </p:nvSpPr>
        <p:spPr>
          <a:xfrm>
            <a:off x="533403" y="3806221"/>
            <a:ext cx="3352796" cy="477054"/>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1">
            <a:spAutoFit/>
          </a:bodyPr>
          <a:lstStyle/>
          <a:p>
            <a:pPr algn="ctr"/>
            <a:r>
              <a:rPr lang="fa-IR" sz="2500" dirty="0">
                <a:ln w="18415" cmpd="sng">
                  <a:solidFill>
                    <a:schemeClr val="bg1"/>
                  </a:solidFill>
                  <a:prstDash val="solid"/>
                </a:ln>
                <a:solidFill>
                  <a:schemeClr val="bg1"/>
                </a:solidFill>
                <a:effectLst>
                  <a:outerShdw blurRad="63500" dir="3600000" algn="tl" rotWithShape="0">
                    <a:srgbClr val="000000">
                      <a:alpha val="70000"/>
                    </a:srgbClr>
                  </a:outerShdw>
                </a:effectLst>
                <a:cs typeface="B Nazanin" panose="00000400000000000000" pitchFamily="2" charset="-78"/>
              </a:rPr>
              <a:t>سنت «سبقت رحمت از غضب»</a:t>
            </a:r>
          </a:p>
        </p:txBody>
      </p:sp>
      <p:sp>
        <p:nvSpPr>
          <p:cNvPr id="13" name="TextBox 12">
            <a:hlinkClick r:id="rId8" action="ppaction://hlinksldjump"/>
          </p:cNvPr>
          <p:cNvSpPr txBox="1"/>
          <p:nvPr/>
        </p:nvSpPr>
        <p:spPr>
          <a:xfrm>
            <a:off x="533400" y="4780746"/>
            <a:ext cx="3352799" cy="477054"/>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1">
            <a:spAutoFit/>
          </a:bodyPr>
          <a:lstStyle/>
          <a:p>
            <a:pPr algn="ctr"/>
            <a:r>
              <a:rPr lang="fa-IR" sz="2500" dirty="0">
                <a:ln w="18415" cmpd="sng">
                  <a:solidFill>
                    <a:schemeClr val="bg1"/>
                  </a:solidFill>
                  <a:prstDash val="solid"/>
                </a:ln>
                <a:solidFill>
                  <a:schemeClr val="bg1"/>
                </a:solidFill>
                <a:effectLst>
                  <a:outerShdw blurRad="63500" dir="3600000" algn="tl" rotWithShape="0">
                    <a:srgbClr val="000000">
                      <a:alpha val="70000"/>
                    </a:srgbClr>
                  </a:outerShdw>
                </a:effectLst>
                <a:cs typeface="B Nazanin" panose="00000400000000000000" pitchFamily="2" charset="-78"/>
              </a:rPr>
              <a:t>سنت «تاثیر اعمال در زندگی»</a:t>
            </a:r>
          </a:p>
        </p:txBody>
      </p:sp>
      <p:sp>
        <p:nvSpPr>
          <p:cNvPr id="5" name="TextBox 4"/>
          <p:cNvSpPr txBox="1"/>
          <p:nvPr/>
        </p:nvSpPr>
        <p:spPr>
          <a:xfrm>
            <a:off x="570000" y="5352870"/>
            <a:ext cx="3240000" cy="1200329"/>
          </a:xfrm>
          <a:prstGeom prst="rect">
            <a:avLst/>
          </a:prstGeom>
          <a:noFill/>
        </p:spPr>
        <p:txBody>
          <a:bodyPr wrap="square" rtlCol="1">
            <a:spAutoFit/>
          </a:bodyPr>
          <a:lstStyle/>
          <a:p>
            <a:pPr algn="just" rtl="1"/>
            <a:r>
              <a:rPr lang="fa-IR" dirty="0">
                <a:cs typeface="B Badr" panose="00000400000000000000" pitchFamily="2" charset="-78"/>
              </a:rPr>
              <a:t>یاد آوری مطالب گذشته:</a:t>
            </a:r>
          </a:p>
          <a:p>
            <a:pPr algn="just" rtl="1"/>
            <a:r>
              <a:rPr lang="fa-IR" dirty="0">
                <a:cs typeface="B Badr" panose="00000400000000000000" pitchFamily="2" charset="-78"/>
              </a:rPr>
              <a:t>قانونمندی های حاکم بر هستی نشاندهنده</a:t>
            </a:r>
          </a:p>
          <a:p>
            <a:pPr algn="just" rtl="1"/>
            <a:r>
              <a:rPr lang="fa-IR" b="1" dirty="0">
                <a:ln>
                  <a:solidFill>
                    <a:schemeClr val="accent2">
                      <a:lumMod val="60000"/>
                      <a:lumOff val="40000"/>
                    </a:schemeClr>
                  </a:solidFill>
                </a:ln>
                <a:cs typeface="B Badr" panose="00000400000000000000" pitchFamily="2" charset="-78"/>
              </a:rPr>
              <a:t>1-تقدیر الهی</a:t>
            </a:r>
            <a:r>
              <a:rPr lang="fa-IR" dirty="0">
                <a:cs typeface="B Badr" panose="00000400000000000000" pitchFamily="2" charset="-78"/>
              </a:rPr>
              <a:t> و </a:t>
            </a:r>
            <a:r>
              <a:rPr lang="fa-IR" dirty="0">
                <a:ln>
                  <a:solidFill>
                    <a:schemeClr val="accent2">
                      <a:lumMod val="60000"/>
                      <a:lumOff val="40000"/>
                    </a:schemeClr>
                  </a:solidFill>
                </a:ln>
                <a:cs typeface="B Badr" panose="00000400000000000000" pitchFamily="2" charset="-78"/>
              </a:rPr>
              <a:t>2</a:t>
            </a:r>
            <a:r>
              <a:rPr lang="fa-IR" b="1" dirty="0">
                <a:ln>
                  <a:solidFill>
                    <a:schemeClr val="accent2">
                      <a:lumMod val="60000"/>
                      <a:lumOff val="40000"/>
                    </a:schemeClr>
                  </a:solidFill>
                </a:ln>
                <a:cs typeface="B Badr" panose="00000400000000000000" pitchFamily="2" charset="-78"/>
              </a:rPr>
              <a:t>-زمینه ساز شکوفایی اختیار</a:t>
            </a:r>
            <a:r>
              <a:rPr lang="fa-IR" b="1" dirty="0">
                <a:cs typeface="B Badr" panose="00000400000000000000" pitchFamily="2" charset="-78"/>
              </a:rPr>
              <a:t> </a:t>
            </a:r>
            <a:r>
              <a:rPr lang="fa-IR" dirty="0">
                <a:cs typeface="B Badr" panose="00000400000000000000" pitchFamily="2" charset="-78"/>
              </a:rPr>
              <a:t>ما انسانها هستند.</a:t>
            </a:r>
          </a:p>
        </p:txBody>
      </p:sp>
      <p:pic>
        <p:nvPicPr>
          <p:cNvPr id="1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76900" y="2500747"/>
            <a:ext cx="2590800" cy="3565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172754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80">
                                          <p:stCondLst>
                                            <p:cond delay="0"/>
                                          </p:stCondLst>
                                        </p:cTn>
                                        <p:tgtEl>
                                          <p:spTgt spid="4"/>
                                        </p:tgtEl>
                                      </p:cBhvr>
                                    </p:animEffect>
                                    <p:anim calcmode="lin" valueType="num">
                                      <p:cBhvr>
                                        <p:cTn id="2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0" dur="26">
                                          <p:stCondLst>
                                            <p:cond delay="650"/>
                                          </p:stCondLst>
                                        </p:cTn>
                                        <p:tgtEl>
                                          <p:spTgt spid="4"/>
                                        </p:tgtEl>
                                      </p:cBhvr>
                                      <p:to x="100000" y="60000"/>
                                    </p:animScale>
                                    <p:animScale>
                                      <p:cBhvr>
                                        <p:cTn id="31" dur="166" decel="50000">
                                          <p:stCondLst>
                                            <p:cond delay="676"/>
                                          </p:stCondLst>
                                        </p:cTn>
                                        <p:tgtEl>
                                          <p:spTgt spid="4"/>
                                        </p:tgtEl>
                                      </p:cBhvr>
                                      <p:to x="100000" y="100000"/>
                                    </p:animScale>
                                    <p:animScale>
                                      <p:cBhvr>
                                        <p:cTn id="32" dur="26">
                                          <p:stCondLst>
                                            <p:cond delay="1312"/>
                                          </p:stCondLst>
                                        </p:cTn>
                                        <p:tgtEl>
                                          <p:spTgt spid="4"/>
                                        </p:tgtEl>
                                      </p:cBhvr>
                                      <p:to x="100000" y="80000"/>
                                    </p:animScale>
                                    <p:animScale>
                                      <p:cBhvr>
                                        <p:cTn id="33" dur="166" decel="50000">
                                          <p:stCondLst>
                                            <p:cond delay="1338"/>
                                          </p:stCondLst>
                                        </p:cTn>
                                        <p:tgtEl>
                                          <p:spTgt spid="4"/>
                                        </p:tgtEl>
                                      </p:cBhvr>
                                      <p:to x="100000" y="100000"/>
                                    </p:animScale>
                                    <p:animScale>
                                      <p:cBhvr>
                                        <p:cTn id="34" dur="26">
                                          <p:stCondLst>
                                            <p:cond delay="1642"/>
                                          </p:stCondLst>
                                        </p:cTn>
                                        <p:tgtEl>
                                          <p:spTgt spid="4"/>
                                        </p:tgtEl>
                                      </p:cBhvr>
                                      <p:to x="100000" y="90000"/>
                                    </p:animScale>
                                    <p:animScale>
                                      <p:cBhvr>
                                        <p:cTn id="35" dur="166" decel="50000">
                                          <p:stCondLst>
                                            <p:cond delay="1668"/>
                                          </p:stCondLst>
                                        </p:cTn>
                                        <p:tgtEl>
                                          <p:spTgt spid="4"/>
                                        </p:tgtEl>
                                      </p:cBhvr>
                                      <p:to x="100000" y="100000"/>
                                    </p:animScale>
                                    <p:animScale>
                                      <p:cBhvr>
                                        <p:cTn id="36" dur="26">
                                          <p:stCondLst>
                                            <p:cond delay="1808"/>
                                          </p:stCondLst>
                                        </p:cTn>
                                        <p:tgtEl>
                                          <p:spTgt spid="4"/>
                                        </p:tgtEl>
                                      </p:cBhvr>
                                      <p:to x="100000" y="95000"/>
                                    </p:animScale>
                                    <p:animScale>
                                      <p:cBhvr>
                                        <p:cTn id="37" dur="166" decel="50000">
                                          <p:stCondLst>
                                            <p:cond delay="1834"/>
                                          </p:stCondLst>
                                        </p:cTn>
                                        <p:tgtEl>
                                          <p:spTgt spid="4"/>
                                        </p:tgtEl>
                                      </p:cBhvr>
                                      <p:to x="100000" y="100000"/>
                                    </p:animScale>
                                  </p:childTnLst>
                                </p:cTn>
                              </p:par>
                              <p:par>
                                <p:cTn id="38" presetID="26" presetClass="entr" presetSubtype="0"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down)">
                                      <p:cBhvr>
                                        <p:cTn id="40" dur="580">
                                          <p:stCondLst>
                                            <p:cond delay="0"/>
                                          </p:stCondLst>
                                        </p:cTn>
                                        <p:tgtEl>
                                          <p:spTgt spid="6"/>
                                        </p:tgtEl>
                                      </p:cBhvr>
                                    </p:animEffect>
                                    <p:anim calcmode="lin" valueType="num">
                                      <p:cBhvr>
                                        <p:cTn id="4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6" dur="26">
                                          <p:stCondLst>
                                            <p:cond delay="650"/>
                                          </p:stCondLst>
                                        </p:cTn>
                                        <p:tgtEl>
                                          <p:spTgt spid="6"/>
                                        </p:tgtEl>
                                      </p:cBhvr>
                                      <p:to x="100000" y="60000"/>
                                    </p:animScale>
                                    <p:animScale>
                                      <p:cBhvr>
                                        <p:cTn id="47" dur="166" decel="50000">
                                          <p:stCondLst>
                                            <p:cond delay="676"/>
                                          </p:stCondLst>
                                        </p:cTn>
                                        <p:tgtEl>
                                          <p:spTgt spid="6"/>
                                        </p:tgtEl>
                                      </p:cBhvr>
                                      <p:to x="100000" y="100000"/>
                                    </p:animScale>
                                    <p:animScale>
                                      <p:cBhvr>
                                        <p:cTn id="48" dur="26">
                                          <p:stCondLst>
                                            <p:cond delay="1312"/>
                                          </p:stCondLst>
                                        </p:cTn>
                                        <p:tgtEl>
                                          <p:spTgt spid="6"/>
                                        </p:tgtEl>
                                      </p:cBhvr>
                                      <p:to x="100000" y="80000"/>
                                    </p:animScale>
                                    <p:animScale>
                                      <p:cBhvr>
                                        <p:cTn id="49" dur="166" decel="50000">
                                          <p:stCondLst>
                                            <p:cond delay="1338"/>
                                          </p:stCondLst>
                                        </p:cTn>
                                        <p:tgtEl>
                                          <p:spTgt spid="6"/>
                                        </p:tgtEl>
                                      </p:cBhvr>
                                      <p:to x="100000" y="100000"/>
                                    </p:animScale>
                                    <p:animScale>
                                      <p:cBhvr>
                                        <p:cTn id="50" dur="26">
                                          <p:stCondLst>
                                            <p:cond delay="1642"/>
                                          </p:stCondLst>
                                        </p:cTn>
                                        <p:tgtEl>
                                          <p:spTgt spid="6"/>
                                        </p:tgtEl>
                                      </p:cBhvr>
                                      <p:to x="100000" y="90000"/>
                                    </p:animScale>
                                    <p:animScale>
                                      <p:cBhvr>
                                        <p:cTn id="51" dur="166" decel="50000">
                                          <p:stCondLst>
                                            <p:cond delay="1668"/>
                                          </p:stCondLst>
                                        </p:cTn>
                                        <p:tgtEl>
                                          <p:spTgt spid="6"/>
                                        </p:tgtEl>
                                      </p:cBhvr>
                                      <p:to x="100000" y="100000"/>
                                    </p:animScale>
                                    <p:animScale>
                                      <p:cBhvr>
                                        <p:cTn id="52" dur="26">
                                          <p:stCondLst>
                                            <p:cond delay="1808"/>
                                          </p:stCondLst>
                                        </p:cTn>
                                        <p:tgtEl>
                                          <p:spTgt spid="6"/>
                                        </p:tgtEl>
                                      </p:cBhvr>
                                      <p:to x="100000" y="95000"/>
                                    </p:animScale>
                                    <p:animScale>
                                      <p:cBhvr>
                                        <p:cTn id="53" dur="166" decel="50000">
                                          <p:stCondLst>
                                            <p:cond delay="1834"/>
                                          </p:stCondLst>
                                        </p:cTn>
                                        <p:tgtEl>
                                          <p:spTgt spid="6"/>
                                        </p:tgtEl>
                                      </p:cBhvr>
                                      <p:to x="100000" y="100000"/>
                                    </p:animScale>
                                  </p:childTnLst>
                                </p:cTn>
                              </p:par>
                              <p:par>
                                <p:cTn id="54" presetID="26" presetClass="entr" presetSubtype="0" fill="hold" grpId="0"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down)">
                                      <p:cBhvr>
                                        <p:cTn id="56" dur="580">
                                          <p:stCondLst>
                                            <p:cond delay="0"/>
                                          </p:stCondLst>
                                        </p:cTn>
                                        <p:tgtEl>
                                          <p:spTgt spid="7"/>
                                        </p:tgtEl>
                                      </p:cBhvr>
                                    </p:animEffect>
                                    <p:anim calcmode="lin" valueType="num">
                                      <p:cBhvr>
                                        <p:cTn id="57"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2" dur="26">
                                          <p:stCondLst>
                                            <p:cond delay="650"/>
                                          </p:stCondLst>
                                        </p:cTn>
                                        <p:tgtEl>
                                          <p:spTgt spid="7"/>
                                        </p:tgtEl>
                                      </p:cBhvr>
                                      <p:to x="100000" y="60000"/>
                                    </p:animScale>
                                    <p:animScale>
                                      <p:cBhvr>
                                        <p:cTn id="63" dur="166" decel="50000">
                                          <p:stCondLst>
                                            <p:cond delay="676"/>
                                          </p:stCondLst>
                                        </p:cTn>
                                        <p:tgtEl>
                                          <p:spTgt spid="7"/>
                                        </p:tgtEl>
                                      </p:cBhvr>
                                      <p:to x="100000" y="100000"/>
                                    </p:animScale>
                                    <p:animScale>
                                      <p:cBhvr>
                                        <p:cTn id="64" dur="26">
                                          <p:stCondLst>
                                            <p:cond delay="1312"/>
                                          </p:stCondLst>
                                        </p:cTn>
                                        <p:tgtEl>
                                          <p:spTgt spid="7"/>
                                        </p:tgtEl>
                                      </p:cBhvr>
                                      <p:to x="100000" y="80000"/>
                                    </p:animScale>
                                    <p:animScale>
                                      <p:cBhvr>
                                        <p:cTn id="65" dur="166" decel="50000">
                                          <p:stCondLst>
                                            <p:cond delay="1338"/>
                                          </p:stCondLst>
                                        </p:cTn>
                                        <p:tgtEl>
                                          <p:spTgt spid="7"/>
                                        </p:tgtEl>
                                      </p:cBhvr>
                                      <p:to x="100000" y="100000"/>
                                    </p:animScale>
                                    <p:animScale>
                                      <p:cBhvr>
                                        <p:cTn id="66" dur="26">
                                          <p:stCondLst>
                                            <p:cond delay="1642"/>
                                          </p:stCondLst>
                                        </p:cTn>
                                        <p:tgtEl>
                                          <p:spTgt spid="7"/>
                                        </p:tgtEl>
                                      </p:cBhvr>
                                      <p:to x="100000" y="90000"/>
                                    </p:animScale>
                                    <p:animScale>
                                      <p:cBhvr>
                                        <p:cTn id="67" dur="166" decel="50000">
                                          <p:stCondLst>
                                            <p:cond delay="1668"/>
                                          </p:stCondLst>
                                        </p:cTn>
                                        <p:tgtEl>
                                          <p:spTgt spid="7"/>
                                        </p:tgtEl>
                                      </p:cBhvr>
                                      <p:to x="100000" y="100000"/>
                                    </p:animScale>
                                    <p:animScale>
                                      <p:cBhvr>
                                        <p:cTn id="68" dur="26">
                                          <p:stCondLst>
                                            <p:cond delay="1808"/>
                                          </p:stCondLst>
                                        </p:cTn>
                                        <p:tgtEl>
                                          <p:spTgt spid="7"/>
                                        </p:tgtEl>
                                      </p:cBhvr>
                                      <p:to x="100000" y="95000"/>
                                    </p:animScale>
                                    <p:animScale>
                                      <p:cBhvr>
                                        <p:cTn id="69" dur="166" decel="50000">
                                          <p:stCondLst>
                                            <p:cond delay="1834"/>
                                          </p:stCondLst>
                                        </p:cTn>
                                        <p:tgtEl>
                                          <p:spTgt spid="7"/>
                                        </p:tgtEl>
                                      </p:cBhvr>
                                      <p:to x="100000" y="100000"/>
                                    </p:animScale>
                                  </p:childTnLst>
                                </p:cTn>
                              </p:par>
                              <p:par>
                                <p:cTn id="70" presetID="26" presetClass="entr" presetSubtype="0" fill="hold" grpId="0" nodeType="with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wipe(down)">
                                      <p:cBhvr>
                                        <p:cTn id="72" dur="580">
                                          <p:stCondLst>
                                            <p:cond delay="0"/>
                                          </p:stCondLst>
                                        </p:cTn>
                                        <p:tgtEl>
                                          <p:spTgt spid="8"/>
                                        </p:tgtEl>
                                      </p:cBhvr>
                                    </p:animEffect>
                                    <p:anim calcmode="lin" valueType="num">
                                      <p:cBhvr>
                                        <p:cTn id="7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7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7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7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7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78" dur="26">
                                          <p:stCondLst>
                                            <p:cond delay="650"/>
                                          </p:stCondLst>
                                        </p:cTn>
                                        <p:tgtEl>
                                          <p:spTgt spid="8"/>
                                        </p:tgtEl>
                                      </p:cBhvr>
                                      <p:to x="100000" y="60000"/>
                                    </p:animScale>
                                    <p:animScale>
                                      <p:cBhvr>
                                        <p:cTn id="79" dur="166" decel="50000">
                                          <p:stCondLst>
                                            <p:cond delay="676"/>
                                          </p:stCondLst>
                                        </p:cTn>
                                        <p:tgtEl>
                                          <p:spTgt spid="8"/>
                                        </p:tgtEl>
                                      </p:cBhvr>
                                      <p:to x="100000" y="100000"/>
                                    </p:animScale>
                                    <p:animScale>
                                      <p:cBhvr>
                                        <p:cTn id="80" dur="26">
                                          <p:stCondLst>
                                            <p:cond delay="1312"/>
                                          </p:stCondLst>
                                        </p:cTn>
                                        <p:tgtEl>
                                          <p:spTgt spid="8"/>
                                        </p:tgtEl>
                                      </p:cBhvr>
                                      <p:to x="100000" y="80000"/>
                                    </p:animScale>
                                    <p:animScale>
                                      <p:cBhvr>
                                        <p:cTn id="81" dur="166" decel="50000">
                                          <p:stCondLst>
                                            <p:cond delay="1338"/>
                                          </p:stCondLst>
                                        </p:cTn>
                                        <p:tgtEl>
                                          <p:spTgt spid="8"/>
                                        </p:tgtEl>
                                      </p:cBhvr>
                                      <p:to x="100000" y="100000"/>
                                    </p:animScale>
                                    <p:animScale>
                                      <p:cBhvr>
                                        <p:cTn id="82" dur="26">
                                          <p:stCondLst>
                                            <p:cond delay="1642"/>
                                          </p:stCondLst>
                                        </p:cTn>
                                        <p:tgtEl>
                                          <p:spTgt spid="8"/>
                                        </p:tgtEl>
                                      </p:cBhvr>
                                      <p:to x="100000" y="90000"/>
                                    </p:animScale>
                                    <p:animScale>
                                      <p:cBhvr>
                                        <p:cTn id="83" dur="166" decel="50000">
                                          <p:stCondLst>
                                            <p:cond delay="1668"/>
                                          </p:stCondLst>
                                        </p:cTn>
                                        <p:tgtEl>
                                          <p:spTgt spid="8"/>
                                        </p:tgtEl>
                                      </p:cBhvr>
                                      <p:to x="100000" y="100000"/>
                                    </p:animScale>
                                    <p:animScale>
                                      <p:cBhvr>
                                        <p:cTn id="84" dur="26">
                                          <p:stCondLst>
                                            <p:cond delay="1808"/>
                                          </p:stCondLst>
                                        </p:cTn>
                                        <p:tgtEl>
                                          <p:spTgt spid="8"/>
                                        </p:tgtEl>
                                      </p:cBhvr>
                                      <p:to x="100000" y="95000"/>
                                    </p:animScale>
                                    <p:animScale>
                                      <p:cBhvr>
                                        <p:cTn id="85" dur="166" decel="50000">
                                          <p:stCondLst>
                                            <p:cond delay="1834"/>
                                          </p:stCondLst>
                                        </p:cTn>
                                        <p:tgtEl>
                                          <p:spTgt spid="8"/>
                                        </p:tgtEl>
                                      </p:cBhvr>
                                      <p:to x="100000" y="100000"/>
                                    </p:animScale>
                                  </p:childTnLst>
                                </p:cTn>
                              </p:par>
                              <p:par>
                                <p:cTn id="86" presetID="26" presetClass="entr" presetSubtype="0" fill="hold" grpId="0" nodeType="with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wipe(down)">
                                      <p:cBhvr>
                                        <p:cTn id="88" dur="580">
                                          <p:stCondLst>
                                            <p:cond delay="0"/>
                                          </p:stCondLst>
                                        </p:cTn>
                                        <p:tgtEl>
                                          <p:spTgt spid="9"/>
                                        </p:tgtEl>
                                      </p:cBhvr>
                                    </p:animEffect>
                                    <p:anim calcmode="lin" valueType="num">
                                      <p:cBhvr>
                                        <p:cTn id="89"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4" dur="26">
                                          <p:stCondLst>
                                            <p:cond delay="650"/>
                                          </p:stCondLst>
                                        </p:cTn>
                                        <p:tgtEl>
                                          <p:spTgt spid="9"/>
                                        </p:tgtEl>
                                      </p:cBhvr>
                                      <p:to x="100000" y="60000"/>
                                    </p:animScale>
                                    <p:animScale>
                                      <p:cBhvr>
                                        <p:cTn id="95" dur="166" decel="50000">
                                          <p:stCondLst>
                                            <p:cond delay="676"/>
                                          </p:stCondLst>
                                        </p:cTn>
                                        <p:tgtEl>
                                          <p:spTgt spid="9"/>
                                        </p:tgtEl>
                                      </p:cBhvr>
                                      <p:to x="100000" y="100000"/>
                                    </p:animScale>
                                    <p:animScale>
                                      <p:cBhvr>
                                        <p:cTn id="96" dur="26">
                                          <p:stCondLst>
                                            <p:cond delay="1312"/>
                                          </p:stCondLst>
                                        </p:cTn>
                                        <p:tgtEl>
                                          <p:spTgt spid="9"/>
                                        </p:tgtEl>
                                      </p:cBhvr>
                                      <p:to x="100000" y="80000"/>
                                    </p:animScale>
                                    <p:animScale>
                                      <p:cBhvr>
                                        <p:cTn id="97" dur="166" decel="50000">
                                          <p:stCondLst>
                                            <p:cond delay="1338"/>
                                          </p:stCondLst>
                                        </p:cTn>
                                        <p:tgtEl>
                                          <p:spTgt spid="9"/>
                                        </p:tgtEl>
                                      </p:cBhvr>
                                      <p:to x="100000" y="100000"/>
                                    </p:animScale>
                                    <p:animScale>
                                      <p:cBhvr>
                                        <p:cTn id="98" dur="26">
                                          <p:stCondLst>
                                            <p:cond delay="1642"/>
                                          </p:stCondLst>
                                        </p:cTn>
                                        <p:tgtEl>
                                          <p:spTgt spid="9"/>
                                        </p:tgtEl>
                                      </p:cBhvr>
                                      <p:to x="100000" y="90000"/>
                                    </p:animScale>
                                    <p:animScale>
                                      <p:cBhvr>
                                        <p:cTn id="99" dur="166" decel="50000">
                                          <p:stCondLst>
                                            <p:cond delay="1668"/>
                                          </p:stCondLst>
                                        </p:cTn>
                                        <p:tgtEl>
                                          <p:spTgt spid="9"/>
                                        </p:tgtEl>
                                      </p:cBhvr>
                                      <p:to x="100000" y="100000"/>
                                    </p:animScale>
                                    <p:animScale>
                                      <p:cBhvr>
                                        <p:cTn id="100" dur="26">
                                          <p:stCondLst>
                                            <p:cond delay="1808"/>
                                          </p:stCondLst>
                                        </p:cTn>
                                        <p:tgtEl>
                                          <p:spTgt spid="9"/>
                                        </p:tgtEl>
                                      </p:cBhvr>
                                      <p:to x="100000" y="95000"/>
                                    </p:animScale>
                                    <p:animScale>
                                      <p:cBhvr>
                                        <p:cTn id="101" dur="166" decel="50000">
                                          <p:stCondLst>
                                            <p:cond delay="1834"/>
                                          </p:stCondLst>
                                        </p:cTn>
                                        <p:tgtEl>
                                          <p:spTgt spid="9"/>
                                        </p:tgtEl>
                                      </p:cBhvr>
                                      <p:to x="100000" y="100000"/>
                                    </p:animScale>
                                  </p:childTnLst>
                                </p:cTn>
                              </p:par>
                              <p:par>
                                <p:cTn id="102" presetID="26" presetClass="entr" presetSubtype="0" fill="hold" grpId="0" nodeType="withEffect">
                                  <p:stCondLst>
                                    <p:cond delay="0"/>
                                  </p:stCondLst>
                                  <p:childTnLst>
                                    <p:set>
                                      <p:cBhvr>
                                        <p:cTn id="103" dur="1" fill="hold">
                                          <p:stCondLst>
                                            <p:cond delay="0"/>
                                          </p:stCondLst>
                                        </p:cTn>
                                        <p:tgtEl>
                                          <p:spTgt spid="20"/>
                                        </p:tgtEl>
                                        <p:attrNameLst>
                                          <p:attrName>style.visibility</p:attrName>
                                        </p:attrNameLst>
                                      </p:cBhvr>
                                      <p:to>
                                        <p:strVal val="visible"/>
                                      </p:to>
                                    </p:set>
                                    <p:animEffect transition="in" filter="wipe(down)">
                                      <p:cBhvr>
                                        <p:cTn id="104" dur="580">
                                          <p:stCondLst>
                                            <p:cond delay="0"/>
                                          </p:stCondLst>
                                        </p:cTn>
                                        <p:tgtEl>
                                          <p:spTgt spid="20"/>
                                        </p:tgtEl>
                                      </p:cBhvr>
                                    </p:animEffect>
                                    <p:anim calcmode="lin" valueType="num">
                                      <p:cBhvr>
                                        <p:cTn id="105"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10" dur="26">
                                          <p:stCondLst>
                                            <p:cond delay="650"/>
                                          </p:stCondLst>
                                        </p:cTn>
                                        <p:tgtEl>
                                          <p:spTgt spid="20"/>
                                        </p:tgtEl>
                                      </p:cBhvr>
                                      <p:to x="100000" y="60000"/>
                                    </p:animScale>
                                    <p:animScale>
                                      <p:cBhvr>
                                        <p:cTn id="111" dur="166" decel="50000">
                                          <p:stCondLst>
                                            <p:cond delay="676"/>
                                          </p:stCondLst>
                                        </p:cTn>
                                        <p:tgtEl>
                                          <p:spTgt spid="20"/>
                                        </p:tgtEl>
                                      </p:cBhvr>
                                      <p:to x="100000" y="100000"/>
                                    </p:animScale>
                                    <p:animScale>
                                      <p:cBhvr>
                                        <p:cTn id="112" dur="26">
                                          <p:stCondLst>
                                            <p:cond delay="1312"/>
                                          </p:stCondLst>
                                        </p:cTn>
                                        <p:tgtEl>
                                          <p:spTgt spid="20"/>
                                        </p:tgtEl>
                                      </p:cBhvr>
                                      <p:to x="100000" y="80000"/>
                                    </p:animScale>
                                    <p:animScale>
                                      <p:cBhvr>
                                        <p:cTn id="113" dur="166" decel="50000">
                                          <p:stCondLst>
                                            <p:cond delay="1338"/>
                                          </p:stCondLst>
                                        </p:cTn>
                                        <p:tgtEl>
                                          <p:spTgt spid="20"/>
                                        </p:tgtEl>
                                      </p:cBhvr>
                                      <p:to x="100000" y="100000"/>
                                    </p:animScale>
                                    <p:animScale>
                                      <p:cBhvr>
                                        <p:cTn id="114" dur="26">
                                          <p:stCondLst>
                                            <p:cond delay="1642"/>
                                          </p:stCondLst>
                                        </p:cTn>
                                        <p:tgtEl>
                                          <p:spTgt spid="20"/>
                                        </p:tgtEl>
                                      </p:cBhvr>
                                      <p:to x="100000" y="90000"/>
                                    </p:animScale>
                                    <p:animScale>
                                      <p:cBhvr>
                                        <p:cTn id="115" dur="166" decel="50000">
                                          <p:stCondLst>
                                            <p:cond delay="1668"/>
                                          </p:stCondLst>
                                        </p:cTn>
                                        <p:tgtEl>
                                          <p:spTgt spid="20"/>
                                        </p:tgtEl>
                                      </p:cBhvr>
                                      <p:to x="100000" y="100000"/>
                                    </p:animScale>
                                    <p:animScale>
                                      <p:cBhvr>
                                        <p:cTn id="116" dur="26">
                                          <p:stCondLst>
                                            <p:cond delay="1808"/>
                                          </p:stCondLst>
                                        </p:cTn>
                                        <p:tgtEl>
                                          <p:spTgt spid="20"/>
                                        </p:tgtEl>
                                      </p:cBhvr>
                                      <p:to x="100000" y="95000"/>
                                    </p:animScale>
                                    <p:animScale>
                                      <p:cBhvr>
                                        <p:cTn id="117" dur="166" decel="50000">
                                          <p:stCondLst>
                                            <p:cond delay="1834"/>
                                          </p:stCondLst>
                                        </p:cTn>
                                        <p:tgtEl>
                                          <p:spTgt spid="20"/>
                                        </p:tgtEl>
                                      </p:cBhvr>
                                      <p:to x="100000" y="100000"/>
                                    </p:animScale>
                                  </p:childTnLst>
                                </p:cTn>
                              </p:par>
                              <p:par>
                                <p:cTn id="118" presetID="26" presetClass="entr" presetSubtype="0" fill="hold" grpId="0" nodeType="withEffect">
                                  <p:stCondLst>
                                    <p:cond delay="0"/>
                                  </p:stCondLst>
                                  <p:childTnLst>
                                    <p:set>
                                      <p:cBhvr>
                                        <p:cTn id="119" dur="1" fill="hold">
                                          <p:stCondLst>
                                            <p:cond delay="0"/>
                                          </p:stCondLst>
                                        </p:cTn>
                                        <p:tgtEl>
                                          <p:spTgt spid="13"/>
                                        </p:tgtEl>
                                        <p:attrNameLst>
                                          <p:attrName>style.visibility</p:attrName>
                                        </p:attrNameLst>
                                      </p:cBhvr>
                                      <p:to>
                                        <p:strVal val="visible"/>
                                      </p:to>
                                    </p:set>
                                    <p:animEffect transition="in" filter="wipe(down)">
                                      <p:cBhvr>
                                        <p:cTn id="120" dur="580">
                                          <p:stCondLst>
                                            <p:cond delay="0"/>
                                          </p:stCondLst>
                                        </p:cTn>
                                        <p:tgtEl>
                                          <p:spTgt spid="13"/>
                                        </p:tgtEl>
                                      </p:cBhvr>
                                    </p:animEffect>
                                    <p:anim calcmode="lin" valueType="num">
                                      <p:cBhvr>
                                        <p:cTn id="121"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26" dur="26">
                                          <p:stCondLst>
                                            <p:cond delay="650"/>
                                          </p:stCondLst>
                                        </p:cTn>
                                        <p:tgtEl>
                                          <p:spTgt spid="13"/>
                                        </p:tgtEl>
                                      </p:cBhvr>
                                      <p:to x="100000" y="60000"/>
                                    </p:animScale>
                                    <p:animScale>
                                      <p:cBhvr>
                                        <p:cTn id="127" dur="166" decel="50000">
                                          <p:stCondLst>
                                            <p:cond delay="676"/>
                                          </p:stCondLst>
                                        </p:cTn>
                                        <p:tgtEl>
                                          <p:spTgt spid="13"/>
                                        </p:tgtEl>
                                      </p:cBhvr>
                                      <p:to x="100000" y="100000"/>
                                    </p:animScale>
                                    <p:animScale>
                                      <p:cBhvr>
                                        <p:cTn id="128" dur="26">
                                          <p:stCondLst>
                                            <p:cond delay="1312"/>
                                          </p:stCondLst>
                                        </p:cTn>
                                        <p:tgtEl>
                                          <p:spTgt spid="13"/>
                                        </p:tgtEl>
                                      </p:cBhvr>
                                      <p:to x="100000" y="80000"/>
                                    </p:animScale>
                                    <p:animScale>
                                      <p:cBhvr>
                                        <p:cTn id="129" dur="166" decel="50000">
                                          <p:stCondLst>
                                            <p:cond delay="1338"/>
                                          </p:stCondLst>
                                        </p:cTn>
                                        <p:tgtEl>
                                          <p:spTgt spid="13"/>
                                        </p:tgtEl>
                                      </p:cBhvr>
                                      <p:to x="100000" y="100000"/>
                                    </p:animScale>
                                    <p:animScale>
                                      <p:cBhvr>
                                        <p:cTn id="130" dur="26">
                                          <p:stCondLst>
                                            <p:cond delay="1642"/>
                                          </p:stCondLst>
                                        </p:cTn>
                                        <p:tgtEl>
                                          <p:spTgt spid="13"/>
                                        </p:tgtEl>
                                      </p:cBhvr>
                                      <p:to x="100000" y="90000"/>
                                    </p:animScale>
                                    <p:animScale>
                                      <p:cBhvr>
                                        <p:cTn id="131" dur="166" decel="50000">
                                          <p:stCondLst>
                                            <p:cond delay="1668"/>
                                          </p:stCondLst>
                                        </p:cTn>
                                        <p:tgtEl>
                                          <p:spTgt spid="13"/>
                                        </p:tgtEl>
                                      </p:cBhvr>
                                      <p:to x="100000" y="100000"/>
                                    </p:animScale>
                                    <p:animScale>
                                      <p:cBhvr>
                                        <p:cTn id="132" dur="26">
                                          <p:stCondLst>
                                            <p:cond delay="1808"/>
                                          </p:stCondLst>
                                        </p:cTn>
                                        <p:tgtEl>
                                          <p:spTgt spid="13"/>
                                        </p:tgtEl>
                                      </p:cBhvr>
                                      <p:to x="100000" y="95000"/>
                                    </p:animScale>
                                    <p:animScale>
                                      <p:cBhvr>
                                        <p:cTn id="133"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7" grpId="0" animBg="1"/>
      <p:bldP spid="8" grpId="0" animBg="1"/>
      <p:bldP spid="9" grpId="0" animBg="1"/>
      <p:bldP spid="3" grpId="0" animBg="1"/>
      <p:bldP spid="20" grpId="0" animBg="1"/>
      <p:bldP spid="13" grpId="0" animBg="1"/>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11" name="Rectangle 10"/>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15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صفحه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71</a:t>
            </a:r>
          </a:p>
        </p:txBody>
      </p:sp>
      <p:pic>
        <p:nvPicPr>
          <p:cNvPr id="12" name="Picture 11">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15" name="Up Arrow Callout 14"/>
          <p:cNvSpPr/>
          <p:nvPr/>
        </p:nvSpPr>
        <p:spPr>
          <a:xfrm>
            <a:off x="810057" y="5181600"/>
            <a:ext cx="7565555" cy="1219200"/>
          </a:xfrm>
          <a:prstGeom prst="upArrowCallout">
            <a:avLst>
              <a:gd name="adj1" fmla="val 50000"/>
              <a:gd name="adj2" fmla="val 22561"/>
              <a:gd name="adj3" fmla="val 25000"/>
              <a:gd name="adj4" fmla="val 72294"/>
            </a:avLst>
          </a:prstGeom>
          <a:ln/>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lvl="0" algn="ctr" rtl="1"/>
            <a:r>
              <a:rPr kumimoji="0" lang="fa-IR" sz="2300" b="1" i="0" u="none" strike="noStrike" kern="0" cap="none" spc="0" normalizeH="0" baseline="0" noProof="0" dirty="0">
                <a:ln w="18415" cmpd="sng">
                  <a:solidFill>
                    <a:srgbClr val="FFFF00"/>
                  </a:solidFill>
                  <a:prstDash val="solid"/>
                </a:ln>
                <a:solidFill>
                  <a:srgbClr val="FFFF00"/>
                </a:solidFill>
                <a:effectLst>
                  <a:outerShdw blurRad="63500" dir="3600000" algn="tl" rotWithShape="0">
                    <a:srgbClr val="000000">
                      <a:alpha val="70000"/>
                    </a:srgbClr>
                  </a:outerShdw>
                </a:effectLst>
                <a:uLnTx/>
                <a:uFillTx/>
                <a:latin typeface="Gill Sans MT"/>
                <a:cs typeface="B Nazanin" panose="00000400000000000000" pitchFamily="2" charset="-78"/>
              </a:rPr>
              <a:t>آیه</a:t>
            </a:r>
            <a:r>
              <a:rPr kumimoji="0" lang="fa-IR" sz="2300" b="1" i="0" u="none" strike="noStrike" kern="0" cap="none" spc="0" normalizeH="0" noProof="0" dirty="0">
                <a:ln w="18415" cmpd="sng">
                  <a:solidFill>
                    <a:srgbClr val="FFFF00"/>
                  </a:solidFill>
                  <a:prstDash val="solid"/>
                </a:ln>
                <a:solidFill>
                  <a:srgbClr val="FFFF00"/>
                </a:solidFill>
                <a:effectLst>
                  <a:outerShdw blurRad="63500" dir="3600000" algn="tl" rotWithShape="0">
                    <a:srgbClr val="000000">
                      <a:alpha val="70000"/>
                    </a:srgbClr>
                  </a:outerShdw>
                </a:effectLst>
                <a:uLnTx/>
                <a:uFillTx/>
                <a:latin typeface="Gill Sans MT"/>
                <a:cs typeface="B Nazanin" panose="00000400000000000000" pitchFamily="2" charset="-78"/>
              </a:rPr>
              <a:t> در رابطه با سنت امداد خاص (توفیق الهی)</a:t>
            </a:r>
          </a:p>
        </p:txBody>
      </p:sp>
      <p:sp>
        <p:nvSpPr>
          <p:cNvPr id="6" name="Title 1"/>
          <p:cNvSpPr txBox="1">
            <a:spLocks/>
          </p:cNvSpPr>
          <p:nvPr/>
        </p:nvSpPr>
        <p:spPr>
          <a:xfrm>
            <a:off x="5257800" y="914400"/>
            <a:ext cx="3111299" cy="3581400"/>
          </a:xfrm>
          <a:prstGeom prst="rect">
            <a:avLst/>
          </a:prstGeom>
          <a:ln/>
        </p:spPr>
        <p:style>
          <a:lnRef idx="0">
            <a:schemeClr val="accent5"/>
          </a:lnRef>
          <a:fillRef idx="3">
            <a:schemeClr val="accent5"/>
          </a:fillRef>
          <a:effectRef idx="3">
            <a:schemeClr val="accent5"/>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lnSpc>
                <a:spcPct val="200000"/>
              </a:lnSpc>
            </a:pPr>
            <a:r>
              <a:rPr lang="fa-IR" sz="2500" b="1" dirty="0">
                <a:ln w="10541" cmpd="sng">
                  <a:solidFill>
                    <a:srgbClr val="FF6700">
                      <a:lumMod val="40000"/>
                      <a:lumOff val="60000"/>
                    </a:srgbClr>
                  </a:solidFill>
                  <a:prstDash val="solid"/>
                </a:ln>
                <a:solidFill>
                  <a:srgbClr val="FF6700">
                    <a:lumMod val="60000"/>
                    <a:lumOff val="40000"/>
                  </a:srgbClr>
                </a:solidFill>
                <a:effectLst/>
                <a:cs typeface="B Badr" panose="00000400000000000000" pitchFamily="2" charset="-78"/>
              </a:rPr>
              <a:t>وَ الَّذینَ جاهَدوا فینا</a:t>
            </a:r>
          </a:p>
          <a:p>
            <a:pPr algn="ctr">
              <a:lnSpc>
                <a:spcPct val="200000"/>
              </a:lnSpc>
            </a:pPr>
            <a:r>
              <a:rPr lang="fa-IR" sz="2500" b="1" dirty="0">
                <a:ln w="10541" cmpd="sng">
                  <a:solidFill>
                    <a:srgbClr val="FF6700">
                      <a:lumMod val="40000"/>
                      <a:lumOff val="60000"/>
                    </a:srgbClr>
                  </a:solidFill>
                  <a:prstDash val="solid"/>
                </a:ln>
                <a:solidFill>
                  <a:srgbClr val="FF6700">
                    <a:lumMod val="60000"/>
                    <a:lumOff val="40000"/>
                  </a:srgbClr>
                </a:solidFill>
                <a:effectLst/>
                <a:cs typeface="B Badr" panose="00000400000000000000" pitchFamily="2" charset="-78"/>
              </a:rPr>
              <a:t>لَنَهدِیَنَّهُم سُبُلَنا</a:t>
            </a:r>
          </a:p>
          <a:p>
            <a:pPr algn="ctr">
              <a:lnSpc>
                <a:spcPct val="200000"/>
              </a:lnSpc>
            </a:pPr>
            <a:r>
              <a:rPr lang="fa-IR" sz="2500" b="1" dirty="0">
                <a:ln w="10541" cmpd="sng">
                  <a:solidFill>
                    <a:srgbClr val="FF6700">
                      <a:lumMod val="40000"/>
                      <a:lumOff val="60000"/>
                    </a:srgbClr>
                  </a:solidFill>
                  <a:prstDash val="solid"/>
                </a:ln>
                <a:solidFill>
                  <a:srgbClr val="FF6700">
                    <a:lumMod val="60000"/>
                    <a:lumOff val="40000"/>
                  </a:srgbClr>
                </a:solidFill>
                <a:effectLst/>
                <a:cs typeface="B Badr" panose="00000400000000000000" pitchFamily="2" charset="-78"/>
              </a:rPr>
              <a:t>وَ اِنَّ اللّهَ لَمَعَ المُحسِنینَ</a:t>
            </a:r>
          </a:p>
        </p:txBody>
      </p:sp>
      <p:sp>
        <p:nvSpPr>
          <p:cNvPr id="7" name="Title 1"/>
          <p:cNvSpPr txBox="1">
            <a:spLocks/>
          </p:cNvSpPr>
          <p:nvPr/>
        </p:nvSpPr>
        <p:spPr>
          <a:xfrm>
            <a:off x="810056" y="914400"/>
            <a:ext cx="3609543" cy="3581400"/>
          </a:xfrm>
          <a:prstGeom prst="rect">
            <a:avLst/>
          </a:prstGeom>
          <a:ln/>
        </p:spPr>
        <p:style>
          <a:lnRef idx="0">
            <a:schemeClr val="accent4"/>
          </a:lnRef>
          <a:fillRef idx="3">
            <a:schemeClr val="accent4"/>
          </a:fillRef>
          <a:effectRef idx="3">
            <a:schemeClr val="accent4"/>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2500" dirty="0">
                <a:ln w="18415" cmpd="sng">
                  <a:solidFill>
                    <a:schemeClr val="accent2">
                      <a:lumMod val="20000"/>
                      <a:lumOff val="80000"/>
                    </a:schemeClr>
                  </a:solidFill>
                  <a:prstDash val="solid"/>
                </a:ln>
                <a:solidFill>
                  <a:schemeClr val="accent2">
                    <a:lumMod val="20000"/>
                    <a:lumOff val="80000"/>
                  </a:schemeClr>
                </a:solidFill>
                <a:effectLst>
                  <a:outerShdw blurRad="63500" dir="3600000" algn="tl" rotWithShape="0">
                    <a:srgbClr val="000000">
                      <a:alpha val="70000"/>
                    </a:srgbClr>
                  </a:outerShdw>
                </a:effectLst>
                <a:cs typeface="B Koodak" panose="00000700000000000000" pitchFamily="2" charset="-78"/>
              </a:rPr>
              <a:t>و کسانی که در راه ما تلاش کردند، </a:t>
            </a:r>
          </a:p>
          <a:p>
            <a:pPr algn="just"/>
            <a:r>
              <a:rPr lang="fa-IR" sz="2500" dirty="0">
                <a:ln w="18415" cmpd="sng">
                  <a:solidFill>
                    <a:schemeClr val="accent2">
                      <a:lumMod val="20000"/>
                      <a:lumOff val="80000"/>
                    </a:schemeClr>
                  </a:solidFill>
                  <a:prstDash val="solid"/>
                </a:ln>
                <a:solidFill>
                  <a:schemeClr val="accent2">
                    <a:lumMod val="20000"/>
                    <a:lumOff val="80000"/>
                  </a:schemeClr>
                </a:solidFill>
                <a:effectLst>
                  <a:outerShdw blurRad="63500" dir="3600000" algn="tl" rotWithShape="0">
                    <a:srgbClr val="000000">
                      <a:alpha val="70000"/>
                    </a:srgbClr>
                  </a:outerShdw>
                </a:effectLst>
                <a:cs typeface="B Koodak" panose="00000700000000000000" pitchFamily="2" charset="-78"/>
              </a:rPr>
              <a:t>قطعا راه های خودمان را به آنها نشان می دهیم بدرستی که خداوند همراه نیکوکاران است.</a:t>
            </a:r>
          </a:p>
        </p:txBody>
      </p:sp>
    </p:spTree>
    <p:extLst>
      <p:ext uri="{BB962C8B-B14F-4D97-AF65-F5344CB8AC3E}">
        <p14:creationId xmlns:p14="http://schemas.microsoft.com/office/powerpoint/2010/main" val="8020642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870">
                                          <p:stCondLst>
                                            <p:cond delay="0"/>
                                          </p:stCondLst>
                                        </p:cTn>
                                        <p:tgtEl>
                                          <p:spTgt spid="15"/>
                                        </p:tgtEl>
                                      </p:cBhvr>
                                    </p:animEffect>
                                    <p:anim calcmode="lin" valueType="num">
                                      <p:cBhvr>
                                        <p:cTn id="8" dur="2733"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15"/>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15"/>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15"/>
                                        </p:tgtEl>
                                        <p:attrNameLst>
                                          <p:attrName>ppt_y</p:attrName>
                                        </p:attrNameLst>
                                      </p:cBhvr>
                                      <p:tavLst>
                                        <p:tav tm="0" fmla="#ppt_y-sin(pi*$)/81">
                                          <p:val>
                                            <p:fltVal val="0"/>
                                          </p:val>
                                        </p:tav>
                                        <p:tav tm="100000">
                                          <p:val>
                                            <p:fltVal val="1"/>
                                          </p:val>
                                        </p:tav>
                                      </p:tavLst>
                                    </p:anim>
                                    <p:animScale>
                                      <p:cBhvr>
                                        <p:cTn id="13" dur="39">
                                          <p:stCondLst>
                                            <p:cond delay="975"/>
                                          </p:stCondLst>
                                        </p:cTn>
                                        <p:tgtEl>
                                          <p:spTgt spid="15"/>
                                        </p:tgtEl>
                                      </p:cBhvr>
                                      <p:to x="100000" y="60000"/>
                                    </p:animScale>
                                    <p:animScale>
                                      <p:cBhvr>
                                        <p:cTn id="14" dur="249" decel="50000">
                                          <p:stCondLst>
                                            <p:cond delay="1014"/>
                                          </p:stCondLst>
                                        </p:cTn>
                                        <p:tgtEl>
                                          <p:spTgt spid="15"/>
                                        </p:tgtEl>
                                      </p:cBhvr>
                                      <p:to x="100000" y="100000"/>
                                    </p:animScale>
                                    <p:animScale>
                                      <p:cBhvr>
                                        <p:cTn id="15" dur="39">
                                          <p:stCondLst>
                                            <p:cond delay="1968"/>
                                          </p:stCondLst>
                                        </p:cTn>
                                        <p:tgtEl>
                                          <p:spTgt spid="15"/>
                                        </p:tgtEl>
                                      </p:cBhvr>
                                      <p:to x="100000" y="80000"/>
                                    </p:animScale>
                                    <p:animScale>
                                      <p:cBhvr>
                                        <p:cTn id="16" dur="249" decel="50000">
                                          <p:stCondLst>
                                            <p:cond delay="2007"/>
                                          </p:stCondLst>
                                        </p:cTn>
                                        <p:tgtEl>
                                          <p:spTgt spid="15"/>
                                        </p:tgtEl>
                                      </p:cBhvr>
                                      <p:to x="100000" y="100000"/>
                                    </p:animScale>
                                    <p:animScale>
                                      <p:cBhvr>
                                        <p:cTn id="17" dur="39">
                                          <p:stCondLst>
                                            <p:cond delay="2463"/>
                                          </p:stCondLst>
                                        </p:cTn>
                                        <p:tgtEl>
                                          <p:spTgt spid="15"/>
                                        </p:tgtEl>
                                      </p:cBhvr>
                                      <p:to x="100000" y="90000"/>
                                    </p:animScale>
                                    <p:animScale>
                                      <p:cBhvr>
                                        <p:cTn id="18" dur="249" decel="50000">
                                          <p:stCondLst>
                                            <p:cond delay="2502"/>
                                          </p:stCondLst>
                                        </p:cTn>
                                        <p:tgtEl>
                                          <p:spTgt spid="15"/>
                                        </p:tgtEl>
                                      </p:cBhvr>
                                      <p:to x="100000" y="100000"/>
                                    </p:animScale>
                                    <p:animScale>
                                      <p:cBhvr>
                                        <p:cTn id="19" dur="39">
                                          <p:stCondLst>
                                            <p:cond delay="2712"/>
                                          </p:stCondLst>
                                        </p:cTn>
                                        <p:tgtEl>
                                          <p:spTgt spid="15"/>
                                        </p:tgtEl>
                                      </p:cBhvr>
                                      <p:to x="100000" y="95000"/>
                                    </p:animScale>
                                    <p:animScale>
                                      <p:cBhvr>
                                        <p:cTn id="20" dur="249" decel="50000">
                                          <p:stCondLst>
                                            <p:cond delay="2751"/>
                                          </p:stCondLst>
                                        </p:cTn>
                                        <p:tgtEl>
                                          <p:spTgt spid="1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0-#ppt_w/2"/>
                                          </p:val>
                                        </p:tav>
                                        <p:tav tm="100000">
                                          <p:val>
                                            <p:strVal val="#ppt_x"/>
                                          </p:val>
                                        </p:tav>
                                      </p:tavLst>
                                    </p:anim>
                                    <p:anim calcmode="lin" valueType="num">
                                      <p:cBhvr additive="base">
                                        <p:cTn id="3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pic>
        <p:nvPicPr>
          <p:cNvPr id="11" name="Picture 10">
            <a:hlinkClick r:id="rId3" action="ppaction://hlinksldjump"/>
          </p:cNvPr>
          <p:cNvPicPr>
            <a:picLocks noChangeAspect="1"/>
          </p:cNvPicPr>
          <p:nvPr/>
        </p:nvPicPr>
        <p:blipFill>
          <a:blip r:embed="rId4">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22" name="Rectangle 21"/>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fa-IR" sz="1500" b="1" kern="0" spc="-150" dirty="0">
                <a:ln w="18415" cmpd="sng">
                  <a:solidFill>
                    <a:prstClr val="black"/>
                  </a:solidFill>
                  <a:prstDash val="solid"/>
                </a:ln>
                <a:solidFill>
                  <a:prstClr val="black"/>
                </a:solidFill>
                <a:latin typeface="Gill Sans MT"/>
                <a:cs typeface="B Titr" panose="00000700000000000000" pitchFamily="2" charset="-78"/>
              </a:rPr>
              <a:t>صفحه </a:t>
            </a:r>
          </a:p>
          <a:p>
            <a:pPr algn="ctr">
              <a:defRPr/>
            </a:pPr>
            <a:r>
              <a:rPr lang="fa-IR" sz="2000" kern="0" dirty="0">
                <a:ln w="18415" cmpd="sng">
                  <a:solidFill>
                    <a:srgbClr val="909465">
                      <a:lumMod val="75000"/>
                    </a:srgbClr>
                  </a:solidFill>
                  <a:prstDash val="solid"/>
                </a:ln>
                <a:solidFill>
                  <a:srgbClr val="909465">
                    <a:lumMod val="75000"/>
                  </a:srgbClr>
                </a:solidFill>
                <a:latin typeface="Gill Sans MT"/>
                <a:cs typeface="B Mitra" panose="00000400000000000000" pitchFamily="2" charset="-78"/>
              </a:rPr>
              <a:t>78</a:t>
            </a:r>
          </a:p>
        </p:txBody>
      </p:sp>
      <p:sp>
        <p:nvSpPr>
          <p:cNvPr id="15" name="Title 1"/>
          <p:cNvSpPr txBox="1">
            <a:spLocks/>
          </p:cNvSpPr>
          <p:nvPr/>
        </p:nvSpPr>
        <p:spPr>
          <a:xfrm>
            <a:off x="634420" y="762000"/>
            <a:ext cx="7899979" cy="533400"/>
          </a:xfrm>
          <a:prstGeom prst="downArrowCallout">
            <a:avLst>
              <a:gd name="adj1" fmla="val 37277"/>
              <a:gd name="adj2" fmla="val 20384"/>
              <a:gd name="adj3" fmla="val 23077"/>
              <a:gd name="adj4" fmla="val 76923"/>
            </a:avLst>
          </a:prstGeom>
          <a:solidFill>
            <a:schemeClr val="accent2">
              <a:lumMod val="60000"/>
              <a:lumOff val="40000"/>
            </a:schemeClr>
          </a:solidFill>
          <a:ln>
            <a:solidFill>
              <a:schemeClr val="accent2">
                <a:lumMod val="60000"/>
                <a:lumOff val="40000"/>
              </a:schemeClr>
            </a:solid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rgbClr val="3891A7"/>
            </a:contourClr>
          </a:sp3d>
        </p:spPr>
        <p:txBody>
          <a:bodyPr anchor="ctr">
            <a:normAutofit fontScale="62500" lnSpcReduction="20000"/>
          </a:bodyPr>
          <a:lstStyle>
            <a:lvl1pPr algn="l" rtl="1" eaLnBrk="1" latinLnBrk="0" hangingPunct="1">
              <a:spcBef>
                <a:spcPct val="0"/>
              </a:spcBef>
              <a:buNone/>
              <a:defRPr kumimoji="0" sz="4300" kern="1200">
                <a:solidFill>
                  <a:schemeClr val="lt1"/>
                </a:solidFill>
                <a:effectLst>
                  <a:outerShdw blurRad="50000" dist="30000" dir="5400000" algn="tl" rotWithShape="0">
                    <a:srgbClr val="000000">
                      <a:alpha val="3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extLst/>
          </a:lstStyle>
          <a:p>
            <a:pPr algn="ctr">
              <a:defRPr/>
            </a:pPr>
            <a:r>
              <a:rPr lang="fa-IR" sz="3500" b="1" spc="-150" dirty="0">
                <a:solidFill>
                  <a:sysClr val="window" lastClr="FFFFFF"/>
                </a:solidFill>
                <a:latin typeface="Gill Sans MT"/>
                <a:cs typeface="B Nazanin" panose="00000400000000000000" pitchFamily="2" charset="-78"/>
              </a:rPr>
              <a:t>سنت سبقت رحمت بر غضب</a:t>
            </a:r>
          </a:p>
        </p:txBody>
      </p:sp>
      <p:sp>
        <p:nvSpPr>
          <p:cNvPr id="13" name="Title 1"/>
          <p:cNvSpPr txBox="1">
            <a:spLocks/>
          </p:cNvSpPr>
          <p:nvPr/>
        </p:nvSpPr>
        <p:spPr>
          <a:xfrm>
            <a:off x="634421" y="1447800"/>
            <a:ext cx="7899978" cy="4876800"/>
          </a:xfrm>
          <a:prstGeom prst="rect">
            <a:avLst/>
          </a:prstGeom>
          <a:ln>
            <a:solidFill>
              <a:schemeClr val="accent1"/>
            </a:solidFill>
          </a:ln>
        </p:spPr>
        <p:style>
          <a:lnRef idx="0">
            <a:schemeClr val="accent4"/>
          </a:lnRef>
          <a:fillRef idx="3">
            <a:schemeClr val="accent4"/>
          </a:fillRef>
          <a:effectRef idx="3">
            <a:schemeClr val="accent4"/>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18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از آنجا که خداوند به بندگان خود محبت دارد، با همه آنان، چه نیکوکار و چه گناهکار، به </a:t>
            </a:r>
            <a:r>
              <a:rPr lang="fa-IR" sz="1800"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لطف و مهربانی</a:t>
            </a:r>
            <a:r>
              <a:rPr lang="fa-IR" sz="18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 رفتار می کند. او به بندگان خود اعلام می کند که:</a:t>
            </a:r>
          </a:p>
          <a:p>
            <a:pPr algn="just"/>
            <a:r>
              <a:rPr lang="fa-IR" sz="2200" b="1" dirty="0">
                <a:ln w="18415" cmpd="sng">
                  <a:solidFill>
                    <a:srgbClr val="FFFF00"/>
                  </a:solidFill>
                  <a:prstDash val="solid"/>
                </a:ln>
                <a:solidFill>
                  <a:srgbClr val="FFFF00"/>
                </a:solidFill>
                <a:effectLst/>
                <a:cs typeface="B Lotus" panose="00000400000000000000" pitchFamily="2" charset="-78"/>
              </a:rPr>
              <a:t>«پروردگار شما، رحمت را بر خود واجب کرده است.»</a:t>
            </a:r>
          </a:p>
          <a:p>
            <a:pPr algn="just"/>
            <a:r>
              <a:rPr lang="fa-IR" sz="18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یعنی حتی آنجا که خداوند بر کسی سخت می گیرد، باز هم از دریچه لطف و رحمت است؛ مانند مادری که بر فرزندش سخت می گیرد و یا در مواردی او را تنبیه می کند تا او را از اشتباه باز دارد و به هیچ وجه قصد انتقام گیری از فرزند خود را ندارد. از همین جهت است که راه بازگشت گناهکار به خدا همیشه باز است.</a:t>
            </a:r>
          </a:p>
          <a:p>
            <a:pPr marL="285750" indent="-285750" algn="ctr">
              <a:buFont typeface="Wingdings" panose="05000000000000000000" pitchFamily="2" charset="2"/>
              <a:buChar char="ü"/>
            </a:pPr>
            <a:r>
              <a:rPr lang="fa-IR" sz="2000"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موارد سبقت رحمت خداوند از غضب</a:t>
            </a:r>
          </a:p>
          <a:p>
            <a:pPr algn="just"/>
            <a:r>
              <a:rPr lang="fa-IR" sz="18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a:t>
            </a:r>
            <a:r>
              <a:rPr lang="fa-IR" sz="1800" dirty="0">
                <a:ln w="18415" cmpd="sng">
                  <a:solidFill>
                    <a:schemeClr val="accent1">
                      <a:lumMod val="60000"/>
                      <a:lumOff val="4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Yagut" panose="00000400000000000000" pitchFamily="2" charset="-78"/>
              </a:rPr>
              <a:t>آمرزش گناهان با توبه، آمرزش برخی گناهان با انجام کار نیک ، حفظ آبروی بندگان گناهکار، پذیرش عبادت اندک و رضایت سریع از کسی که طلب آمرزش کرده</a:t>
            </a:r>
            <a:r>
              <a:rPr lang="fa-IR" sz="18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 نمونه هایی از سبقت رحمت خدا بر غضب او است.</a:t>
            </a:r>
          </a:p>
          <a:p>
            <a:pPr algn="just"/>
            <a:r>
              <a:rPr lang="fa-IR" sz="18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یکی از موارد سبقت رحمت بر غضب خدا آن است که «</a:t>
            </a:r>
            <a:r>
              <a:rPr lang="fa-IR" sz="1800" dirty="0">
                <a:ln w="18415" cmpd="sng">
                  <a:solidFill>
                    <a:schemeClr val="accent1">
                      <a:lumMod val="60000"/>
                      <a:lumOff val="4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Yagut" panose="00000400000000000000" pitchFamily="2" charset="-78"/>
              </a:rPr>
              <a:t>وقتی انسان کار نیکی انجام می دهد، خداوند به فرشته اش فرمان می دهد که فوراً آن را ثبت نماید، امّا وقتی گناهی مرتکب می شود به فرشته خود دستور می دهد که صبر کند تا بنده اش توبه کند و جبران نماید</a:t>
            </a:r>
            <a:r>
              <a:rPr lang="fa-IR" sz="18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 و در صورتی که بنده توبه نکرد آن گناه را ثبت نماید. «</a:t>
            </a:r>
            <a:r>
              <a:rPr lang="fa-IR" sz="1800" dirty="0">
                <a:ln w="18415" cmpd="sng">
                  <a:solidFill>
                    <a:schemeClr val="accent1">
                      <a:lumMod val="60000"/>
                      <a:lumOff val="4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Yagut" panose="00000400000000000000" pitchFamily="2" charset="-78"/>
              </a:rPr>
              <a:t>همچنین خداوند عمل نیک را چند برابر پاداش و کار بد را فقط به اندازه خودش جزا می دهد</a:t>
            </a:r>
            <a:r>
              <a:rPr lang="fa-IR" sz="18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a:t>
            </a:r>
          </a:p>
        </p:txBody>
      </p:sp>
    </p:spTree>
    <p:extLst>
      <p:ext uri="{BB962C8B-B14F-4D97-AF65-F5344CB8AC3E}">
        <p14:creationId xmlns:p14="http://schemas.microsoft.com/office/powerpoint/2010/main" val="238092426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13">
                                            <p:bg/>
                                          </p:spTgt>
                                        </p:tgtEl>
                                        <p:attrNameLst>
                                          <p:attrName>style.visibility</p:attrName>
                                        </p:attrNameLst>
                                      </p:cBhvr>
                                      <p:to>
                                        <p:strVal val="visible"/>
                                      </p:to>
                                    </p:set>
                                    <p:animEffect transition="in" filter="circle(out)">
                                      <p:cBhvr>
                                        <p:cTn id="12" dur="2000"/>
                                        <p:tgtEl>
                                          <p:spTgt spid="1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circle(out)">
                                      <p:cBhvr>
                                        <p:cTn id="17" dur="20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Effect transition="in" filter="circle(out)">
                                      <p:cBhvr>
                                        <p:cTn id="22" dur="2000"/>
                                        <p:tgtEl>
                                          <p:spTgt spid="1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grpId="0" nodeType="click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animEffect transition="in" filter="circle(out)">
                                      <p:cBhvr>
                                        <p:cTn id="27" dur="2000"/>
                                        <p:tgtEl>
                                          <p:spTgt spid="1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32" fill="hold" grpId="0" nodeType="clickEffect">
                                  <p:stCondLst>
                                    <p:cond delay="0"/>
                                  </p:stCondLst>
                                  <p:childTnLst>
                                    <p:set>
                                      <p:cBhvr>
                                        <p:cTn id="31" dur="1" fill="hold">
                                          <p:stCondLst>
                                            <p:cond delay="0"/>
                                          </p:stCondLst>
                                        </p:cTn>
                                        <p:tgtEl>
                                          <p:spTgt spid="13">
                                            <p:txEl>
                                              <p:pRg st="3" end="3"/>
                                            </p:txEl>
                                          </p:spTgt>
                                        </p:tgtEl>
                                        <p:attrNameLst>
                                          <p:attrName>style.visibility</p:attrName>
                                        </p:attrNameLst>
                                      </p:cBhvr>
                                      <p:to>
                                        <p:strVal val="visible"/>
                                      </p:to>
                                    </p:set>
                                    <p:animEffect transition="in" filter="circle(out)">
                                      <p:cBhvr>
                                        <p:cTn id="32" dur="2000"/>
                                        <p:tgtEl>
                                          <p:spTgt spid="1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32" fill="hold" grpId="0" nodeType="clickEffect">
                                  <p:stCondLst>
                                    <p:cond delay="0"/>
                                  </p:stCondLst>
                                  <p:childTnLst>
                                    <p:set>
                                      <p:cBhvr>
                                        <p:cTn id="36" dur="1" fill="hold">
                                          <p:stCondLst>
                                            <p:cond delay="0"/>
                                          </p:stCondLst>
                                        </p:cTn>
                                        <p:tgtEl>
                                          <p:spTgt spid="13">
                                            <p:txEl>
                                              <p:pRg st="4" end="4"/>
                                            </p:txEl>
                                          </p:spTgt>
                                        </p:tgtEl>
                                        <p:attrNameLst>
                                          <p:attrName>style.visibility</p:attrName>
                                        </p:attrNameLst>
                                      </p:cBhvr>
                                      <p:to>
                                        <p:strVal val="visible"/>
                                      </p:to>
                                    </p:set>
                                    <p:animEffect transition="in" filter="circle(out)">
                                      <p:cBhvr>
                                        <p:cTn id="37" dur="2000"/>
                                        <p:tgtEl>
                                          <p:spTgt spid="1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32" fill="hold" grpId="0" nodeType="clickEffect">
                                  <p:stCondLst>
                                    <p:cond delay="0"/>
                                  </p:stCondLst>
                                  <p:childTnLst>
                                    <p:set>
                                      <p:cBhvr>
                                        <p:cTn id="41" dur="1" fill="hold">
                                          <p:stCondLst>
                                            <p:cond delay="0"/>
                                          </p:stCondLst>
                                        </p:cTn>
                                        <p:tgtEl>
                                          <p:spTgt spid="13">
                                            <p:txEl>
                                              <p:pRg st="5" end="5"/>
                                            </p:txEl>
                                          </p:spTgt>
                                        </p:tgtEl>
                                        <p:attrNameLst>
                                          <p:attrName>style.visibility</p:attrName>
                                        </p:attrNameLst>
                                      </p:cBhvr>
                                      <p:to>
                                        <p:strVal val="visible"/>
                                      </p:to>
                                    </p:set>
                                    <p:animEffect transition="in" filter="circle(out)">
                                      <p:cBhvr>
                                        <p:cTn id="42" dur="200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11" name="Rectangle 10"/>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15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صفحه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72</a:t>
            </a:r>
          </a:p>
        </p:txBody>
      </p:sp>
      <p:pic>
        <p:nvPicPr>
          <p:cNvPr id="12" name="Picture 11">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15" name="Up Arrow Callout 14"/>
          <p:cNvSpPr/>
          <p:nvPr/>
        </p:nvSpPr>
        <p:spPr>
          <a:xfrm>
            <a:off x="810057" y="5181600"/>
            <a:ext cx="7565555" cy="1219200"/>
          </a:xfrm>
          <a:prstGeom prst="upArrowCallout">
            <a:avLst>
              <a:gd name="adj1" fmla="val 50000"/>
              <a:gd name="adj2" fmla="val 22561"/>
              <a:gd name="adj3" fmla="val 25000"/>
              <a:gd name="adj4" fmla="val 72294"/>
            </a:avLst>
          </a:prstGeom>
          <a:solidFill>
            <a:srgbClr val="0070C0"/>
          </a:solidFill>
          <a:ln/>
        </p:spPr>
        <p:style>
          <a:lnRef idx="0">
            <a:schemeClr val="dk1"/>
          </a:lnRef>
          <a:fillRef idx="3">
            <a:schemeClr val="dk1"/>
          </a:fillRef>
          <a:effectRef idx="3">
            <a:schemeClr val="dk1"/>
          </a:effectRef>
          <a:fontRef idx="minor">
            <a:schemeClr val="lt1"/>
          </a:fontRef>
        </p:style>
        <p:txBody>
          <a:bodyPr rtlCol="1" anchor="ctr"/>
          <a:lstStyle/>
          <a:p>
            <a:pPr lvl="0" algn="ctr" rtl="1"/>
            <a:r>
              <a:rPr kumimoji="0" lang="fa-IR" sz="2300" b="1" i="0" u="none" strike="noStrike" kern="0" cap="none" spc="0" normalizeH="0" baseline="0" noProof="0" dirty="0">
                <a:ln w="18415" cmpd="sng">
                  <a:solidFill>
                    <a:srgbClr val="FFFF00"/>
                  </a:solidFill>
                  <a:prstDash val="solid"/>
                </a:ln>
                <a:solidFill>
                  <a:srgbClr val="FFFF00"/>
                </a:solidFill>
                <a:effectLst>
                  <a:outerShdw blurRad="63500" dir="3600000" algn="tl" rotWithShape="0">
                    <a:srgbClr val="000000">
                      <a:alpha val="70000"/>
                    </a:srgbClr>
                  </a:outerShdw>
                </a:effectLst>
                <a:uLnTx/>
                <a:uFillTx/>
                <a:latin typeface="Gill Sans MT"/>
                <a:cs typeface="B Nazanin" panose="00000400000000000000" pitchFamily="2" charset="-78"/>
              </a:rPr>
              <a:t>آیه</a:t>
            </a:r>
            <a:r>
              <a:rPr kumimoji="0" lang="fa-IR" sz="2300" b="1" i="0" u="none" strike="noStrike" kern="0" cap="none" spc="0" normalizeH="0" noProof="0" dirty="0">
                <a:ln w="18415" cmpd="sng">
                  <a:solidFill>
                    <a:srgbClr val="FFFF00"/>
                  </a:solidFill>
                  <a:prstDash val="solid"/>
                </a:ln>
                <a:solidFill>
                  <a:srgbClr val="FFFF00"/>
                </a:solidFill>
                <a:effectLst>
                  <a:outerShdw blurRad="63500" dir="3600000" algn="tl" rotWithShape="0">
                    <a:srgbClr val="000000">
                      <a:alpha val="70000"/>
                    </a:srgbClr>
                  </a:outerShdw>
                </a:effectLst>
                <a:uLnTx/>
                <a:uFillTx/>
                <a:latin typeface="Gill Sans MT"/>
                <a:cs typeface="B Nazanin" panose="00000400000000000000" pitchFamily="2" charset="-78"/>
              </a:rPr>
              <a:t> در رابطه با سنت سبقت رحمت از غضب</a:t>
            </a:r>
          </a:p>
        </p:txBody>
      </p:sp>
      <p:sp>
        <p:nvSpPr>
          <p:cNvPr id="6" name="Title 1"/>
          <p:cNvSpPr txBox="1">
            <a:spLocks/>
          </p:cNvSpPr>
          <p:nvPr/>
        </p:nvSpPr>
        <p:spPr>
          <a:xfrm>
            <a:off x="5257800" y="914400"/>
            <a:ext cx="3111299" cy="3962400"/>
          </a:xfrm>
          <a:prstGeom prst="rect">
            <a:avLst/>
          </a:prstGeom>
          <a:solidFill>
            <a:srgbClr val="0070C0"/>
          </a:solidFill>
          <a:ln/>
        </p:spPr>
        <p:style>
          <a:lnRef idx="0">
            <a:schemeClr val="accent5"/>
          </a:lnRef>
          <a:fillRef idx="3">
            <a:schemeClr val="accent5"/>
          </a:fillRef>
          <a:effectRef idx="3">
            <a:schemeClr val="accent5"/>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lnSpc>
                <a:spcPct val="200000"/>
              </a:lnSpc>
            </a:pPr>
            <a:r>
              <a:rPr lang="fa-IR" sz="2500" b="1" dirty="0">
                <a:ln w="10541" cmpd="sng">
                  <a:solidFill>
                    <a:srgbClr val="57EFFF"/>
                  </a:solidFill>
                  <a:prstDash val="solid"/>
                </a:ln>
                <a:solidFill>
                  <a:srgbClr val="57EFFF"/>
                </a:solidFill>
                <a:effectLst/>
                <a:cs typeface="B Badr" panose="00000400000000000000" pitchFamily="2" charset="-78"/>
              </a:rPr>
              <a:t>مَن جاءَ بِالحَسَنَة</a:t>
            </a:r>
          </a:p>
          <a:p>
            <a:pPr algn="ctr">
              <a:lnSpc>
                <a:spcPct val="200000"/>
              </a:lnSpc>
            </a:pPr>
            <a:r>
              <a:rPr lang="fa-IR" sz="2500" b="1" dirty="0">
                <a:ln w="10541" cmpd="sng">
                  <a:solidFill>
                    <a:srgbClr val="57EFFF"/>
                  </a:solidFill>
                  <a:prstDash val="solid"/>
                </a:ln>
                <a:solidFill>
                  <a:srgbClr val="57EFFF"/>
                </a:solidFill>
                <a:effectLst/>
                <a:cs typeface="B Badr" panose="00000400000000000000" pitchFamily="2" charset="-78"/>
              </a:rPr>
              <a:t>فَلَه عَشرُ اَمثالِها</a:t>
            </a:r>
          </a:p>
          <a:p>
            <a:pPr algn="ctr">
              <a:lnSpc>
                <a:spcPct val="200000"/>
              </a:lnSpc>
            </a:pPr>
            <a:r>
              <a:rPr lang="kk-KZ" sz="2500" b="1" dirty="0">
                <a:ln w="10541" cmpd="sng">
                  <a:solidFill>
                    <a:srgbClr val="57EFFF"/>
                  </a:solidFill>
                  <a:prstDash val="solid"/>
                </a:ln>
                <a:solidFill>
                  <a:srgbClr val="57EFFF"/>
                </a:solidFill>
                <a:effectLst/>
                <a:cs typeface="B Badr" panose="00000400000000000000" pitchFamily="2" charset="-78"/>
              </a:rPr>
              <a:t>وَ مَن جاءَ بِالسَّیِّ</a:t>
            </a:r>
            <a:r>
              <a:rPr lang="fa-IR" sz="2500" b="1" dirty="0">
                <a:ln w="10541" cmpd="sng">
                  <a:solidFill>
                    <a:srgbClr val="57EFFF"/>
                  </a:solidFill>
                  <a:prstDash val="solid"/>
                </a:ln>
                <a:solidFill>
                  <a:srgbClr val="57EFFF"/>
                </a:solidFill>
                <a:effectLst/>
                <a:cs typeface="B Badr" panose="00000400000000000000" pitchFamily="2" charset="-78"/>
              </a:rPr>
              <a:t>ئةِ</a:t>
            </a:r>
          </a:p>
          <a:p>
            <a:pPr algn="ctr">
              <a:lnSpc>
                <a:spcPct val="200000"/>
              </a:lnSpc>
            </a:pPr>
            <a:r>
              <a:rPr lang="fa-IR" sz="2500" b="1" dirty="0">
                <a:ln w="10541" cmpd="sng">
                  <a:solidFill>
                    <a:srgbClr val="57EFFF"/>
                  </a:solidFill>
                  <a:prstDash val="solid"/>
                </a:ln>
                <a:solidFill>
                  <a:srgbClr val="57EFFF"/>
                </a:solidFill>
                <a:effectLst/>
                <a:cs typeface="B Badr" panose="00000400000000000000" pitchFamily="2" charset="-78"/>
              </a:rPr>
              <a:t>فَلا یُجزى اِلّا مِثلَهاَ</a:t>
            </a:r>
          </a:p>
          <a:p>
            <a:pPr algn="ctr">
              <a:lnSpc>
                <a:spcPct val="200000"/>
              </a:lnSpc>
            </a:pPr>
            <a:r>
              <a:rPr lang="fa-IR" sz="2500" b="1" dirty="0">
                <a:ln w="10541" cmpd="sng">
                  <a:solidFill>
                    <a:srgbClr val="57EFFF"/>
                  </a:solidFill>
                  <a:prstDash val="solid"/>
                </a:ln>
                <a:solidFill>
                  <a:srgbClr val="57EFFF"/>
                </a:solidFill>
                <a:effectLst/>
                <a:cs typeface="B Badr" panose="00000400000000000000" pitchFamily="2" charset="-78"/>
              </a:rPr>
              <a:t>وَ هُم لا یُظلَمونَ</a:t>
            </a:r>
          </a:p>
        </p:txBody>
      </p:sp>
      <p:sp>
        <p:nvSpPr>
          <p:cNvPr id="7" name="Title 1"/>
          <p:cNvSpPr txBox="1">
            <a:spLocks/>
          </p:cNvSpPr>
          <p:nvPr/>
        </p:nvSpPr>
        <p:spPr>
          <a:xfrm>
            <a:off x="810056" y="914400"/>
            <a:ext cx="3609543" cy="3962400"/>
          </a:xfrm>
          <a:prstGeom prst="rect">
            <a:avLst/>
          </a:prstGeom>
          <a:solidFill>
            <a:srgbClr val="57EFFF"/>
          </a:solidFill>
          <a:ln/>
        </p:spPr>
        <p:style>
          <a:lnRef idx="0">
            <a:schemeClr val="accent4"/>
          </a:lnRef>
          <a:fillRef idx="3">
            <a:schemeClr val="accent4"/>
          </a:fillRef>
          <a:effectRef idx="3">
            <a:schemeClr val="accent4"/>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fa-IR" sz="2500" dirty="0">
                <a:ln w="18415" cmpd="sng">
                  <a:solidFill>
                    <a:srgbClr val="0070C0"/>
                  </a:solidFill>
                  <a:prstDash val="solid"/>
                </a:ln>
                <a:solidFill>
                  <a:srgbClr val="0070C0"/>
                </a:solidFill>
                <a:effectLst/>
                <a:cs typeface="B Koodak" panose="00000700000000000000" pitchFamily="2" charset="-78"/>
              </a:rPr>
              <a:t>هر کس عمل نیکی بیاورد، </a:t>
            </a:r>
          </a:p>
          <a:p>
            <a:pPr algn="ctr"/>
            <a:r>
              <a:rPr lang="fa-IR" sz="2500" dirty="0">
                <a:ln w="18415" cmpd="sng">
                  <a:solidFill>
                    <a:srgbClr val="0070C0"/>
                  </a:solidFill>
                  <a:prstDash val="solid"/>
                </a:ln>
                <a:solidFill>
                  <a:srgbClr val="0070C0"/>
                </a:solidFill>
                <a:effectLst/>
                <a:cs typeface="B Koodak" panose="00000700000000000000" pitchFamily="2" charset="-78"/>
              </a:rPr>
              <a:t>پس آن را برایش 10 برابر می کنیم، و کسی که کار ناپسند بیاورد فقط به همان مقدار جزا داده می شود، در حالی که آنها موردستم واقع نمی شوند.</a:t>
            </a:r>
          </a:p>
        </p:txBody>
      </p:sp>
    </p:spTree>
    <p:extLst>
      <p:ext uri="{BB962C8B-B14F-4D97-AF65-F5344CB8AC3E}">
        <p14:creationId xmlns:p14="http://schemas.microsoft.com/office/powerpoint/2010/main" val="5271085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870">
                                          <p:stCondLst>
                                            <p:cond delay="0"/>
                                          </p:stCondLst>
                                        </p:cTn>
                                        <p:tgtEl>
                                          <p:spTgt spid="15"/>
                                        </p:tgtEl>
                                      </p:cBhvr>
                                    </p:animEffect>
                                    <p:anim calcmode="lin" valueType="num">
                                      <p:cBhvr>
                                        <p:cTn id="8" dur="2733"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15"/>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15"/>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15"/>
                                        </p:tgtEl>
                                        <p:attrNameLst>
                                          <p:attrName>ppt_y</p:attrName>
                                        </p:attrNameLst>
                                      </p:cBhvr>
                                      <p:tavLst>
                                        <p:tav tm="0" fmla="#ppt_y-sin(pi*$)/81">
                                          <p:val>
                                            <p:fltVal val="0"/>
                                          </p:val>
                                        </p:tav>
                                        <p:tav tm="100000">
                                          <p:val>
                                            <p:fltVal val="1"/>
                                          </p:val>
                                        </p:tav>
                                      </p:tavLst>
                                    </p:anim>
                                    <p:animScale>
                                      <p:cBhvr>
                                        <p:cTn id="13" dur="39">
                                          <p:stCondLst>
                                            <p:cond delay="975"/>
                                          </p:stCondLst>
                                        </p:cTn>
                                        <p:tgtEl>
                                          <p:spTgt spid="15"/>
                                        </p:tgtEl>
                                      </p:cBhvr>
                                      <p:to x="100000" y="60000"/>
                                    </p:animScale>
                                    <p:animScale>
                                      <p:cBhvr>
                                        <p:cTn id="14" dur="249" decel="50000">
                                          <p:stCondLst>
                                            <p:cond delay="1014"/>
                                          </p:stCondLst>
                                        </p:cTn>
                                        <p:tgtEl>
                                          <p:spTgt spid="15"/>
                                        </p:tgtEl>
                                      </p:cBhvr>
                                      <p:to x="100000" y="100000"/>
                                    </p:animScale>
                                    <p:animScale>
                                      <p:cBhvr>
                                        <p:cTn id="15" dur="39">
                                          <p:stCondLst>
                                            <p:cond delay="1968"/>
                                          </p:stCondLst>
                                        </p:cTn>
                                        <p:tgtEl>
                                          <p:spTgt spid="15"/>
                                        </p:tgtEl>
                                      </p:cBhvr>
                                      <p:to x="100000" y="80000"/>
                                    </p:animScale>
                                    <p:animScale>
                                      <p:cBhvr>
                                        <p:cTn id="16" dur="249" decel="50000">
                                          <p:stCondLst>
                                            <p:cond delay="2007"/>
                                          </p:stCondLst>
                                        </p:cTn>
                                        <p:tgtEl>
                                          <p:spTgt spid="15"/>
                                        </p:tgtEl>
                                      </p:cBhvr>
                                      <p:to x="100000" y="100000"/>
                                    </p:animScale>
                                    <p:animScale>
                                      <p:cBhvr>
                                        <p:cTn id="17" dur="39">
                                          <p:stCondLst>
                                            <p:cond delay="2463"/>
                                          </p:stCondLst>
                                        </p:cTn>
                                        <p:tgtEl>
                                          <p:spTgt spid="15"/>
                                        </p:tgtEl>
                                      </p:cBhvr>
                                      <p:to x="100000" y="90000"/>
                                    </p:animScale>
                                    <p:animScale>
                                      <p:cBhvr>
                                        <p:cTn id="18" dur="249" decel="50000">
                                          <p:stCondLst>
                                            <p:cond delay="2502"/>
                                          </p:stCondLst>
                                        </p:cTn>
                                        <p:tgtEl>
                                          <p:spTgt spid="15"/>
                                        </p:tgtEl>
                                      </p:cBhvr>
                                      <p:to x="100000" y="100000"/>
                                    </p:animScale>
                                    <p:animScale>
                                      <p:cBhvr>
                                        <p:cTn id="19" dur="39">
                                          <p:stCondLst>
                                            <p:cond delay="2712"/>
                                          </p:stCondLst>
                                        </p:cTn>
                                        <p:tgtEl>
                                          <p:spTgt spid="15"/>
                                        </p:tgtEl>
                                      </p:cBhvr>
                                      <p:to x="100000" y="95000"/>
                                    </p:animScale>
                                    <p:animScale>
                                      <p:cBhvr>
                                        <p:cTn id="20" dur="249" decel="50000">
                                          <p:stCondLst>
                                            <p:cond delay="2751"/>
                                          </p:stCondLst>
                                        </p:cTn>
                                        <p:tgtEl>
                                          <p:spTgt spid="1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0-#ppt_w/2"/>
                                          </p:val>
                                        </p:tav>
                                        <p:tav tm="100000">
                                          <p:val>
                                            <p:strVal val="#ppt_x"/>
                                          </p:val>
                                        </p:tav>
                                      </p:tavLst>
                                    </p:anim>
                                    <p:anim calcmode="lin" valueType="num">
                                      <p:cBhvr additive="base">
                                        <p:cTn id="3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p Arrow Callout 4"/>
          <p:cNvSpPr/>
          <p:nvPr/>
        </p:nvSpPr>
        <p:spPr>
          <a:xfrm rot="16200000">
            <a:off x="5409191" y="3123190"/>
            <a:ext cx="5399320" cy="851102"/>
          </a:xfrm>
          <a:prstGeom prst="upArrowCallout">
            <a:avLst>
              <a:gd name="adj1" fmla="val 50000"/>
              <a:gd name="adj2" fmla="val 22561"/>
              <a:gd name="adj3" fmla="val 25000"/>
              <a:gd name="adj4" fmla="val 72294"/>
            </a:avLst>
          </a:prstGeom>
          <a:gradFill rotWithShape="1">
            <a:gsLst>
              <a:gs pos="0">
                <a:srgbClr val="C32D2E">
                  <a:tint val="92000"/>
                  <a:satMod val="170000"/>
                </a:srgbClr>
              </a:gs>
              <a:gs pos="15000">
                <a:srgbClr val="C32D2E">
                  <a:tint val="92000"/>
                  <a:shade val="99000"/>
                  <a:satMod val="170000"/>
                </a:srgbClr>
              </a:gs>
              <a:gs pos="62000">
                <a:srgbClr val="C32D2E">
                  <a:tint val="96000"/>
                  <a:shade val="80000"/>
                  <a:satMod val="170000"/>
                </a:srgbClr>
              </a:gs>
              <a:gs pos="97000">
                <a:srgbClr val="C32D2E">
                  <a:tint val="98000"/>
                  <a:shade val="63000"/>
                  <a:satMod val="170000"/>
                </a:srgbClr>
              </a:gs>
              <a:gs pos="100000">
                <a:srgbClr val="C32D2E">
                  <a:shade val="62000"/>
                  <a:satMod val="170000"/>
                </a:srgbClr>
              </a:gs>
            </a:gsLst>
            <a:path path="circle">
              <a:fillToRect l="50000" t="50000" r="50000" b="50000"/>
            </a:path>
          </a:gradFill>
          <a:ln w="9525" cap="flat" cmpd="sng" algn="ctr">
            <a:solidFill>
              <a:srgbClr val="C32D2E"/>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rgbClr val="C32D2E">
                <a:shade val="80000"/>
              </a:srgbClr>
            </a:contourClr>
          </a:sp3d>
        </p:spPr>
        <p:txBody>
          <a:bodyPr rtlCol="1" anchor="ctr"/>
          <a:lstStyle/>
          <a:p>
            <a:pPr algn="ctr" rtl="1"/>
            <a:r>
              <a:rPr lang="fa-IR" sz="1900" b="1"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سنت املا و استدراج</a:t>
            </a:r>
          </a:p>
        </p:txBody>
      </p:sp>
      <p:sp>
        <p:nvSpPr>
          <p:cNvPr id="6" name="Rectangle 5"/>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fa-IR" sz="1500" b="1" kern="0" spc="-150" dirty="0">
                <a:ln w="18415" cmpd="sng">
                  <a:solidFill>
                    <a:prstClr val="black"/>
                  </a:solidFill>
                  <a:prstDash val="solid"/>
                </a:ln>
                <a:solidFill>
                  <a:prstClr val="black"/>
                </a:solidFill>
                <a:latin typeface="Gill Sans MT"/>
                <a:cs typeface="B Titr" panose="00000700000000000000" pitchFamily="2" charset="-78"/>
              </a:rPr>
              <a:t>صفحه </a:t>
            </a:r>
          </a:p>
          <a:p>
            <a:pPr algn="ctr">
              <a:defRPr/>
            </a:pPr>
            <a:r>
              <a:rPr lang="fa-IR" sz="1500" b="1" kern="0" dirty="0">
                <a:ln w="18415" cmpd="sng">
                  <a:solidFill>
                    <a:prstClr val="black"/>
                  </a:solidFill>
                  <a:prstDash val="solid"/>
                </a:ln>
                <a:solidFill>
                  <a:prstClr val="black"/>
                </a:solidFill>
                <a:latin typeface="Gill Sans MT"/>
                <a:cs typeface="B Titr" panose="00000700000000000000" pitchFamily="2" charset="-78"/>
              </a:rPr>
              <a:t>78</a:t>
            </a:r>
          </a:p>
        </p:txBody>
      </p:sp>
      <p:pic>
        <p:nvPicPr>
          <p:cNvPr id="7" name="Picture 6">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9" name="Title 1"/>
          <p:cNvSpPr txBox="1">
            <a:spLocks/>
          </p:cNvSpPr>
          <p:nvPr/>
        </p:nvSpPr>
        <p:spPr>
          <a:xfrm rot="16200000">
            <a:off x="2362199" y="-838203"/>
            <a:ext cx="3505203" cy="6858002"/>
          </a:xfrm>
          <a:prstGeom prst="rect">
            <a:avLst/>
          </a:prstGeom>
          <a:ln/>
        </p:spPr>
        <p:style>
          <a:lnRef idx="0">
            <a:schemeClr val="accent5"/>
          </a:lnRef>
          <a:fillRef idx="3">
            <a:schemeClr val="accent5"/>
          </a:fillRef>
          <a:effectRef idx="3">
            <a:schemeClr val="accent5"/>
          </a:effectRef>
          <a:fontRef idx="minor">
            <a:schemeClr val="lt1"/>
          </a:fontRef>
        </p:style>
        <p:txBody>
          <a:bodyPr vert="vert"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defRPr/>
            </a:pPr>
            <a:r>
              <a:rPr lang="fa-IR" sz="1500" dirty="0">
                <a:ln w="18415" cmpd="sng">
                  <a:solidFill>
                    <a:prstClr val="white"/>
                  </a:solidFill>
                  <a:prstDash val="solid"/>
                </a:ln>
                <a:solidFill>
                  <a:prstClr val="white"/>
                </a:solidFill>
                <a:effectLst>
                  <a:outerShdw blurRad="63500" dir="3600000" algn="tl" rotWithShape="0">
                    <a:srgbClr val="000000">
                      <a:alpha val="70000"/>
                    </a:srgbClr>
                  </a:outerShdw>
                </a:effectLst>
                <a:latin typeface="Gill Sans MT"/>
                <a:cs typeface="B Nazanin" panose="00000400000000000000" pitchFamily="2" charset="-78"/>
              </a:rPr>
              <a:t>خداوند برای انسانی که به دام گناه می افتد، شرایطی را فراهم می کند که بتواند توبه کند و از گناه دوری نماید؛ حتی اگر بارها گناه کرد و توبه نمود، باز هم خداوند از گناه او می گذرد. </a:t>
            </a:r>
          </a:p>
          <a:p>
            <a:pPr algn="just">
              <a:defRPr/>
            </a:pPr>
            <a:r>
              <a:rPr lang="fa-IR" sz="1800" b="1" dirty="0">
                <a:ln w="18415" cmpd="sng">
                  <a:solidFill>
                    <a:prstClr val="white"/>
                  </a:solidFill>
                  <a:prstDash val="solid"/>
                </a:ln>
                <a:solidFill>
                  <a:prstClr val="white"/>
                </a:solidFill>
                <a:effectLst>
                  <a:outerShdw blurRad="63500" dir="3600000" algn="tl" rotWithShape="0">
                    <a:srgbClr val="000000">
                      <a:alpha val="70000"/>
                    </a:srgbClr>
                  </a:outerShdw>
                </a:effectLst>
                <a:latin typeface="Gill Sans MT"/>
                <a:cs typeface="B Nazanin" panose="00000400000000000000" pitchFamily="2" charset="-78"/>
              </a:rPr>
              <a:t>اما اگر کسانی چنان در گناه و باطل پیش روند که از </a:t>
            </a:r>
            <a:r>
              <a:rPr lang="fa-IR" sz="1800" b="1" dirty="0">
                <a:ln w="18415" cmpd="sng">
                  <a:solidFill>
                    <a:schemeClr val="accent3">
                      <a:lumMod val="60000"/>
                      <a:lumOff val="40000"/>
                    </a:schemeClr>
                  </a:solidFill>
                  <a:prstDash val="solid"/>
                </a:ln>
                <a:solidFill>
                  <a:schemeClr val="accent3">
                    <a:lumMod val="60000"/>
                    <a:lumOff val="40000"/>
                  </a:schemeClr>
                </a:solidFill>
                <a:effectLst/>
                <a:latin typeface="Gill Sans MT"/>
                <a:cs typeface="B Nazanin" panose="00000400000000000000" pitchFamily="2" charset="-78"/>
              </a:rPr>
              <a:t>کار خود خرسند باشند و با حق دشمنى و لجاجت ورزند</a:t>
            </a:r>
            <a:r>
              <a:rPr lang="fa-IR" sz="1800" b="1" dirty="0">
                <a:ln w="18415" cmpd="sng">
                  <a:solidFill>
                    <a:prstClr val="white"/>
                  </a:solidFill>
                  <a:prstDash val="solid"/>
                </a:ln>
                <a:solidFill>
                  <a:prstClr val="white"/>
                </a:solidFill>
                <a:effectLst>
                  <a:outerShdw blurRad="63500" dir="3600000" algn="tl" rotWithShape="0">
                    <a:srgbClr val="000000">
                      <a:alpha val="70000"/>
                    </a:srgbClr>
                  </a:outerShdw>
                </a:effectLst>
                <a:latin typeface="Gill Sans MT"/>
                <a:cs typeface="B Nazanin" panose="00000400000000000000" pitchFamily="2" charset="-78"/>
              </a:rPr>
              <a:t>، خداوند به آنها فرصتی می دهد و بر امکانات و نعمت های آنان می افزاید و آنها این فرصت و نعمت ها را وسیله </a:t>
            </a:r>
            <a:r>
              <a:rPr lang="fa-IR" sz="1800" b="1" u="dash" dirty="0">
                <a:ln w="18415" cmpd="sng">
                  <a:solidFill>
                    <a:prstClr val="white"/>
                  </a:solidFill>
                  <a:prstDash val="solid"/>
                </a:ln>
                <a:solidFill>
                  <a:prstClr val="white"/>
                </a:solidFill>
                <a:effectLst>
                  <a:outerShdw blurRad="63500" dir="3600000" algn="tl" rotWithShape="0">
                    <a:srgbClr val="000000">
                      <a:alpha val="70000"/>
                    </a:srgbClr>
                  </a:outerShdw>
                </a:effectLst>
                <a:latin typeface="Gill Sans MT"/>
                <a:cs typeface="B Nazanin" panose="00000400000000000000" pitchFamily="2" charset="-78"/>
              </a:rPr>
              <a:t>غوطه ور شدن در گناهان </a:t>
            </a:r>
            <a:r>
              <a:rPr lang="fa-IR" sz="1800" b="1" dirty="0">
                <a:ln w="18415" cmpd="sng">
                  <a:solidFill>
                    <a:prstClr val="white"/>
                  </a:solidFill>
                  <a:prstDash val="solid"/>
                </a:ln>
                <a:solidFill>
                  <a:prstClr val="white"/>
                </a:solidFill>
                <a:effectLst>
                  <a:outerShdw blurRad="63500" dir="3600000" algn="tl" rotWithShape="0">
                    <a:srgbClr val="000000">
                      <a:alpha val="70000"/>
                    </a:srgbClr>
                  </a:outerShdw>
                </a:effectLst>
                <a:latin typeface="Gill Sans MT"/>
                <a:cs typeface="B Nazanin" panose="00000400000000000000" pitchFamily="2" charset="-78"/>
              </a:rPr>
              <a:t>قرار می دهند، به طوری که اگر در ابتدا، اندک امیدی وجود داشت که نور حق در دلشان بتابد، به تدریج چنین امیدی بر باد رفته و به شقاوت ابدى گرفتار می شوند. </a:t>
            </a:r>
          </a:p>
          <a:p>
            <a:pPr algn="just">
              <a:defRPr/>
            </a:pPr>
            <a:r>
              <a:rPr lang="fa-IR" sz="1800" b="1" dirty="0">
                <a:ln w="18415" cmpd="sng">
                  <a:solidFill>
                    <a:prstClr val="white"/>
                  </a:solidFill>
                  <a:prstDash val="solid"/>
                </a:ln>
                <a:solidFill>
                  <a:prstClr val="white"/>
                </a:solidFill>
                <a:effectLst>
                  <a:outerShdw blurRad="63500" dir="3600000" algn="tl" rotWithShape="0">
                    <a:srgbClr val="000000">
                      <a:alpha val="70000"/>
                    </a:srgbClr>
                  </a:outerShdw>
                </a:effectLst>
                <a:latin typeface="Gill Sans MT"/>
                <a:cs typeface="B Nazanin" panose="00000400000000000000" pitchFamily="2" charset="-78"/>
              </a:rPr>
              <a:t>درحقیقت، مهلت ها و نعمت ها، با اختیار و اراده خودشان به صورت بلای الهی جلوه گر شده و باعث می شود که بار گناهان آنان هر روز سنگین و سنگین تر شود و به تدریج به سوی هلاکت ابدی نزدیک تر می شوند. این سنت از جمله سنت هاى حاکم بر زندگى </a:t>
            </a:r>
            <a:r>
              <a:rPr lang="fa-IR" sz="1800" b="1" dirty="0">
                <a:ln w="18415" cmpd="sng">
                  <a:solidFill>
                    <a:schemeClr val="accent3">
                      <a:lumMod val="60000"/>
                      <a:lumOff val="40000"/>
                    </a:schemeClr>
                  </a:solidFill>
                  <a:prstDash val="solid"/>
                </a:ln>
                <a:solidFill>
                  <a:schemeClr val="accent3">
                    <a:lumMod val="60000"/>
                    <a:lumOff val="40000"/>
                  </a:schemeClr>
                </a:solidFill>
                <a:effectLst>
                  <a:outerShdw blurRad="63500" dir="3600000" algn="tl" rotWithShape="0">
                    <a:srgbClr val="000000">
                      <a:alpha val="70000"/>
                    </a:srgbClr>
                  </a:outerShdw>
                </a:effectLst>
                <a:latin typeface="Gill Sans MT"/>
                <a:cs typeface="B Nazanin" panose="00000400000000000000" pitchFamily="2" charset="-78"/>
              </a:rPr>
              <a:t>معاندان و غرق شدگان</a:t>
            </a:r>
            <a:r>
              <a:rPr lang="fa-IR" sz="1800" b="1" dirty="0">
                <a:ln w="18415" cmpd="sng">
                  <a:solidFill>
                    <a:prstClr val="white"/>
                  </a:solidFill>
                  <a:prstDash val="solid"/>
                </a:ln>
                <a:solidFill>
                  <a:prstClr val="white"/>
                </a:solidFill>
                <a:effectLst>
                  <a:outerShdw blurRad="63500" dir="3600000" algn="tl" rotWithShape="0">
                    <a:srgbClr val="000000">
                      <a:alpha val="70000"/>
                    </a:srgbClr>
                  </a:outerShdw>
                </a:effectLst>
                <a:latin typeface="Gill Sans MT"/>
                <a:cs typeface="B Nazanin" panose="00000400000000000000" pitchFamily="2" charset="-78"/>
              </a:rPr>
              <a:t> در گناه است.</a:t>
            </a:r>
          </a:p>
          <a:p>
            <a:pPr algn="just">
              <a:defRPr/>
            </a:pPr>
            <a:r>
              <a:rPr lang="fa-IR" sz="1800" b="1" dirty="0">
                <a:ln w="18415" cmpd="sng">
                  <a:solidFill>
                    <a:prstClr val="white"/>
                  </a:solidFill>
                  <a:prstDash val="solid"/>
                </a:ln>
                <a:solidFill>
                  <a:prstClr val="white"/>
                </a:solidFill>
                <a:effectLst>
                  <a:outerShdw blurRad="63500" dir="3600000" algn="tl" rotWithShape="0">
                    <a:srgbClr val="000000">
                      <a:alpha val="70000"/>
                    </a:srgbClr>
                  </a:outerShdw>
                </a:effectLst>
                <a:latin typeface="Gill Sans MT"/>
                <a:cs typeface="B Nazanin" panose="00000400000000000000" pitchFamily="2" charset="-78"/>
              </a:rPr>
              <a:t>قرارگرفتن در دایره سنت املاء و استدراج </a:t>
            </a:r>
            <a:r>
              <a:rPr lang="fa-IR" sz="1800" b="1" u="dashLong" dirty="0">
                <a:ln w="18415" cmpd="sng">
                  <a:solidFill>
                    <a:prstClr val="white"/>
                  </a:solidFill>
                  <a:prstDash val="solid"/>
                </a:ln>
                <a:solidFill>
                  <a:prstClr val="white"/>
                </a:solidFill>
                <a:effectLst>
                  <a:outerShdw blurRad="63500" dir="3600000" algn="tl" rotWithShape="0">
                    <a:srgbClr val="000000">
                      <a:alpha val="70000"/>
                    </a:srgbClr>
                  </a:outerShdw>
                </a:effectLst>
                <a:latin typeface="Gill Sans MT"/>
                <a:cs typeface="B Nazanin" panose="00000400000000000000" pitchFamily="2" charset="-78"/>
              </a:rPr>
              <a:t>نتیجه عمل خود انسان هاست</a:t>
            </a:r>
            <a:r>
              <a:rPr lang="fa-IR" sz="1800" b="1" dirty="0">
                <a:ln w="18415" cmpd="sng">
                  <a:solidFill>
                    <a:prstClr val="white"/>
                  </a:solidFill>
                  <a:prstDash val="solid"/>
                </a:ln>
                <a:solidFill>
                  <a:prstClr val="white"/>
                </a:solidFill>
                <a:effectLst>
                  <a:outerShdw blurRad="63500" dir="3600000" algn="tl" rotWithShape="0">
                    <a:srgbClr val="000000">
                      <a:alpha val="70000"/>
                    </a:srgbClr>
                  </a:outerShdw>
                </a:effectLst>
                <a:latin typeface="Gill Sans MT"/>
                <a:cs typeface="B Nazanin" panose="00000400000000000000" pitchFamily="2" charset="-78"/>
              </a:rPr>
              <a:t>. </a:t>
            </a:r>
          </a:p>
        </p:txBody>
      </p:sp>
      <p:sp>
        <p:nvSpPr>
          <p:cNvPr id="8" name="Rectangular Callout 7"/>
          <p:cNvSpPr/>
          <p:nvPr/>
        </p:nvSpPr>
        <p:spPr>
          <a:xfrm>
            <a:off x="3657600" y="4495800"/>
            <a:ext cx="3886200" cy="266700"/>
          </a:xfrm>
          <a:prstGeom prst="wedgeRectCallout">
            <a:avLst>
              <a:gd name="adj1" fmla="val -20815"/>
              <a:gd name="adj2" fmla="val 95834"/>
            </a:avLst>
          </a:prstGeom>
          <a:ln/>
        </p:spPr>
        <p:style>
          <a:lnRef idx="1">
            <a:schemeClr val="accent6"/>
          </a:lnRef>
          <a:fillRef idx="3">
            <a:schemeClr val="accent6"/>
          </a:fillRef>
          <a:effectRef idx="2">
            <a:schemeClr val="accent6"/>
          </a:effectRef>
          <a:fontRef idx="minor">
            <a:schemeClr val="lt1"/>
          </a:fontRef>
        </p:style>
        <p:txBody>
          <a:bodyPr rtlCol="1" anchor="ctr"/>
          <a:lstStyle/>
          <a:p>
            <a:pPr lvl="0" algn="ctr" rtl="1"/>
            <a:r>
              <a:rPr kumimoji="0" lang="fa-IR" sz="1500" b="0" i="0" u="none" strike="noStrike" kern="0" cap="none" spc="0" normalizeH="0" baseline="0" noProof="0" dirty="0">
                <a:ln w="18415" cmpd="sng">
                  <a:solidFill>
                    <a:schemeClr val="accent5">
                      <a:lumMod val="75000"/>
                    </a:schemeClr>
                  </a:solidFill>
                  <a:prstDash val="solid"/>
                </a:ln>
                <a:solidFill>
                  <a:schemeClr val="accent5">
                    <a:lumMod val="75000"/>
                  </a:schemeClr>
                </a:solidFill>
                <a:uLnTx/>
                <a:uFillTx/>
                <a:latin typeface="Gill Sans MT"/>
                <a:cs typeface="B Nazanin" panose="00000400000000000000" pitchFamily="2" charset="-78"/>
              </a:rPr>
              <a:t>امام صادق(ع) درباره</a:t>
            </a:r>
            <a:r>
              <a:rPr kumimoji="0" lang="fa-IR" sz="1500" b="1" i="0" u="none" strike="noStrike" kern="0" cap="none" spc="0" normalizeH="0" noProof="0" dirty="0">
                <a:ln w="18415" cmpd="sng">
                  <a:solidFill>
                    <a:schemeClr val="accent5">
                      <a:lumMod val="75000"/>
                    </a:schemeClr>
                  </a:solidFill>
                  <a:prstDash val="solid"/>
                </a:ln>
                <a:solidFill>
                  <a:schemeClr val="accent5">
                    <a:lumMod val="75000"/>
                  </a:schemeClr>
                </a:solidFill>
                <a:uLnTx/>
                <a:uFillTx/>
                <a:latin typeface="Gill Sans MT"/>
                <a:cs typeface="B Nazanin" panose="00000400000000000000" pitchFamily="2" charset="-78"/>
              </a:rPr>
              <a:t> استدراج</a:t>
            </a:r>
            <a:r>
              <a:rPr kumimoji="0" lang="fa-IR" sz="1500" b="0" i="0" u="none" strike="noStrike" kern="0" cap="none" spc="0" normalizeH="0" noProof="0" dirty="0">
                <a:ln w="18415" cmpd="sng">
                  <a:solidFill>
                    <a:schemeClr val="accent5">
                      <a:lumMod val="75000"/>
                    </a:schemeClr>
                  </a:solidFill>
                  <a:prstDash val="solid"/>
                </a:ln>
                <a:solidFill>
                  <a:schemeClr val="accent5">
                    <a:lumMod val="75000"/>
                  </a:schemeClr>
                </a:solidFill>
                <a:uLnTx/>
                <a:uFillTx/>
                <a:latin typeface="Gill Sans MT"/>
                <a:cs typeface="B Nazanin" panose="00000400000000000000" pitchFamily="2" charset="-78"/>
              </a:rPr>
              <a:t> می فرمایند:</a:t>
            </a:r>
            <a:endParaRPr kumimoji="0" lang="fa-IR" sz="1500" b="1" i="0" u="none" strike="noStrike" kern="0" cap="none" spc="0" normalizeH="0" baseline="0" noProof="0" dirty="0">
              <a:ln w="18415" cmpd="sng">
                <a:solidFill>
                  <a:schemeClr val="accent5">
                    <a:lumMod val="75000"/>
                  </a:schemeClr>
                </a:solidFill>
                <a:prstDash val="solid"/>
              </a:ln>
              <a:solidFill>
                <a:schemeClr val="accent5">
                  <a:lumMod val="75000"/>
                </a:schemeClr>
              </a:solidFill>
              <a:uLnTx/>
              <a:uFillTx/>
              <a:latin typeface="Gill Sans MT"/>
              <a:cs typeface="B Nazanin" panose="00000400000000000000" pitchFamily="2" charset="-78"/>
            </a:endParaRPr>
          </a:p>
        </p:txBody>
      </p:sp>
      <p:sp>
        <p:nvSpPr>
          <p:cNvPr id="10" name="TextBox 9"/>
          <p:cNvSpPr txBox="1"/>
          <p:nvPr/>
        </p:nvSpPr>
        <p:spPr>
          <a:xfrm>
            <a:off x="685799" y="4953000"/>
            <a:ext cx="6858004" cy="1269980"/>
          </a:xfrm>
          <a:prstGeom prst="round2DiagRect">
            <a:avLst>
              <a:gd name="adj1" fmla="val 10103"/>
              <a:gd name="adj2" fmla="val 0"/>
            </a:avLst>
          </a:prstGeom>
          <a:gradFill rotWithShape="1">
            <a:gsLst>
              <a:gs pos="0">
                <a:srgbClr val="FEB80A">
                  <a:tint val="35000"/>
                  <a:satMod val="253000"/>
                </a:srgbClr>
              </a:gs>
              <a:gs pos="50000">
                <a:srgbClr val="FEB80A">
                  <a:tint val="42000"/>
                  <a:satMod val="255000"/>
                </a:srgbClr>
              </a:gs>
              <a:gs pos="97000">
                <a:srgbClr val="FEB80A">
                  <a:tint val="53000"/>
                  <a:satMod val="260000"/>
                </a:srgbClr>
              </a:gs>
              <a:gs pos="100000">
                <a:srgbClr val="FEB80A">
                  <a:tint val="56000"/>
                  <a:satMod val="275000"/>
                </a:srgbClr>
              </a:gs>
            </a:gsLst>
            <a:path path="circle">
              <a:fillToRect l="50000" t="50000" r="50000" b="50000"/>
            </a:path>
          </a:gradFill>
          <a:ln w="9525" cap="flat" cmpd="sng" algn="ctr">
            <a:solidFill>
              <a:srgbClr val="FEB80A"/>
            </a:solidFill>
            <a:prstDash val="solid"/>
          </a:ln>
          <a:effectLst>
            <a:outerShdw blurRad="63500" dist="25400" dir="5400000" rotWithShape="0">
              <a:srgbClr val="000000">
                <a:alpha val="43137"/>
              </a:srgbClr>
            </a:outerShdw>
          </a:effectLst>
        </p:spPr>
        <p:txBody>
          <a:bodyPr wrap="square" rtlCol="1">
            <a:spAutoFit/>
          </a:bodyPr>
          <a:lstStyle/>
          <a:p>
            <a:pPr algn="just" rtl="1">
              <a:defRPr/>
            </a:pPr>
            <a:r>
              <a:rPr lang="fa-IR"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هنگامی که خداوند خیر بنده اش را بخواهد، اگر بنده گناهی مرتکب شود او را گوشمالی می دهد تا به یاد توبه بیفتد و هنگامی که شر بنده اش [بنده ای که غرق گناه شده است] را بخواهد، </a:t>
            </a:r>
            <a:r>
              <a:rPr lang="fa-IR" b="1"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بعد از انجام گناه نعمتی به او می بخشد تا استغفار را فراموش کند و به راه خود ادامه دهد. </a:t>
            </a:r>
            <a:r>
              <a:rPr lang="fa-IR"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این همان است که خداوند فرموده: «</a:t>
            </a:r>
            <a:r>
              <a:rPr lang="fa-IR" b="1"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Lotus" panose="00000400000000000000" pitchFamily="2" charset="-78"/>
              </a:rPr>
              <a:t>سَنَستَدرِجُهُم مِن حَیثُ لا یَعلَمونَ</a:t>
            </a:r>
            <a:r>
              <a:rPr lang="fa-IR"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a:t>
            </a:r>
            <a:endParaRPr lang="fa-IR"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endParaRPr>
          </a:p>
        </p:txBody>
      </p:sp>
    </p:spTree>
    <p:extLst>
      <p:ext uri="{BB962C8B-B14F-4D97-AF65-F5344CB8AC3E}">
        <p14:creationId xmlns:p14="http://schemas.microsoft.com/office/powerpoint/2010/main" val="14179358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870">
                                          <p:stCondLst>
                                            <p:cond delay="0"/>
                                          </p:stCondLst>
                                        </p:cTn>
                                        <p:tgtEl>
                                          <p:spTgt spid="5"/>
                                        </p:tgtEl>
                                      </p:cBhvr>
                                    </p:animEffect>
                                    <p:anim calcmode="lin" valueType="num">
                                      <p:cBhvr>
                                        <p:cTn id="8" dur="2733"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5"/>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5"/>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5"/>
                                        </p:tgtEl>
                                        <p:attrNameLst>
                                          <p:attrName>ppt_y</p:attrName>
                                        </p:attrNameLst>
                                      </p:cBhvr>
                                      <p:tavLst>
                                        <p:tav tm="0" fmla="#ppt_y-sin(pi*$)/81">
                                          <p:val>
                                            <p:fltVal val="0"/>
                                          </p:val>
                                        </p:tav>
                                        <p:tav tm="100000">
                                          <p:val>
                                            <p:fltVal val="1"/>
                                          </p:val>
                                        </p:tav>
                                      </p:tavLst>
                                    </p:anim>
                                    <p:animScale>
                                      <p:cBhvr>
                                        <p:cTn id="13" dur="39">
                                          <p:stCondLst>
                                            <p:cond delay="975"/>
                                          </p:stCondLst>
                                        </p:cTn>
                                        <p:tgtEl>
                                          <p:spTgt spid="5"/>
                                        </p:tgtEl>
                                      </p:cBhvr>
                                      <p:to x="100000" y="60000"/>
                                    </p:animScale>
                                    <p:animScale>
                                      <p:cBhvr>
                                        <p:cTn id="14" dur="249" decel="50000">
                                          <p:stCondLst>
                                            <p:cond delay="1014"/>
                                          </p:stCondLst>
                                        </p:cTn>
                                        <p:tgtEl>
                                          <p:spTgt spid="5"/>
                                        </p:tgtEl>
                                      </p:cBhvr>
                                      <p:to x="100000" y="100000"/>
                                    </p:animScale>
                                    <p:animScale>
                                      <p:cBhvr>
                                        <p:cTn id="15" dur="39">
                                          <p:stCondLst>
                                            <p:cond delay="1968"/>
                                          </p:stCondLst>
                                        </p:cTn>
                                        <p:tgtEl>
                                          <p:spTgt spid="5"/>
                                        </p:tgtEl>
                                      </p:cBhvr>
                                      <p:to x="100000" y="80000"/>
                                    </p:animScale>
                                    <p:animScale>
                                      <p:cBhvr>
                                        <p:cTn id="16" dur="249" decel="50000">
                                          <p:stCondLst>
                                            <p:cond delay="2007"/>
                                          </p:stCondLst>
                                        </p:cTn>
                                        <p:tgtEl>
                                          <p:spTgt spid="5"/>
                                        </p:tgtEl>
                                      </p:cBhvr>
                                      <p:to x="100000" y="100000"/>
                                    </p:animScale>
                                    <p:animScale>
                                      <p:cBhvr>
                                        <p:cTn id="17" dur="39">
                                          <p:stCondLst>
                                            <p:cond delay="2463"/>
                                          </p:stCondLst>
                                        </p:cTn>
                                        <p:tgtEl>
                                          <p:spTgt spid="5"/>
                                        </p:tgtEl>
                                      </p:cBhvr>
                                      <p:to x="100000" y="90000"/>
                                    </p:animScale>
                                    <p:animScale>
                                      <p:cBhvr>
                                        <p:cTn id="18" dur="249" decel="50000">
                                          <p:stCondLst>
                                            <p:cond delay="2502"/>
                                          </p:stCondLst>
                                        </p:cTn>
                                        <p:tgtEl>
                                          <p:spTgt spid="5"/>
                                        </p:tgtEl>
                                      </p:cBhvr>
                                      <p:to x="100000" y="100000"/>
                                    </p:animScale>
                                    <p:animScale>
                                      <p:cBhvr>
                                        <p:cTn id="19" dur="39">
                                          <p:stCondLst>
                                            <p:cond delay="2712"/>
                                          </p:stCondLst>
                                        </p:cTn>
                                        <p:tgtEl>
                                          <p:spTgt spid="5"/>
                                        </p:tgtEl>
                                      </p:cBhvr>
                                      <p:to x="100000" y="95000"/>
                                    </p:animScale>
                                    <p:animScale>
                                      <p:cBhvr>
                                        <p:cTn id="20" dur="249" decel="50000">
                                          <p:stCondLst>
                                            <p:cond delay="2751"/>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bg/>
                                          </p:spTgt>
                                        </p:tgtEl>
                                        <p:attrNameLst>
                                          <p:attrName>style.visibility</p:attrName>
                                        </p:attrNameLst>
                                      </p:cBhvr>
                                      <p:to>
                                        <p:strVal val="visible"/>
                                      </p:to>
                                    </p:set>
                                    <p:animEffect transition="in" filter="fade">
                                      <p:cBhvr>
                                        <p:cTn id="25" dur="500"/>
                                        <p:tgtEl>
                                          <p:spTgt spid="9">
                                            <p:bg/>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xEl>
                                              <p:pRg st="0" end="0"/>
                                            </p:txEl>
                                          </p:spTgt>
                                        </p:tgtEl>
                                        <p:attrNameLst>
                                          <p:attrName>style.visibility</p:attrName>
                                        </p:attrNameLst>
                                      </p:cBhvr>
                                      <p:to>
                                        <p:strVal val="visible"/>
                                      </p:to>
                                    </p:set>
                                    <p:animEffect transition="in" filter="fade">
                                      <p:cBhvr>
                                        <p:cTn id="30" dur="500"/>
                                        <p:tgtEl>
                                          <p:spTgt spid="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animEffect transition="in" filter="fade">
                                      <p:cBhvr>
                                        <p:cTn id="35" dur="500"/>
                                        <p:tgtEl>
                                          <p:spTgt spid="9">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9">
                                            <p:txEl>
                                              <p:pRg st="2" end="2"/>
                                            </p:txEl>
                                          </p:spTgt>
                                        </p:tgtEl>
                                        <p:attrNameLst>
                                          <p:attrName>style.visibility</p:attrName>
                                        </p:attrNameLst>
                                      </p:cBhvr>
                                      <p:to>
                                        <p:strVal val="visible"/>
                                      </p:to>
                                    </p:set>
                                    <p:animEffect transition="in" filter="fade">
                                      <p:cBhvr>
                                        <p:cTn id="40" dur="500"/>
                                        <p:tgtEl>
                                          <p:spTgt spid="9">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9">
                                            <p:txEl>
                                              <p:pRg st="3" end="3"/>
                                            </p:txEl>
                                          </p:spTgt>
                                        </p:tgtEl>
                                        <p:attrNameLst>
                                          <p:attrName>style.visibility</p:attrName>
                                        </p:attrNameLst>
                                      </p:cBhvr>
                                      <p:to>
                                        <p:strVal val="visible"/>
                                      </p:to>
                                    </p:set>
                                    <p:animEffect transition="in" filter="fade">
                                      <p:cBhvr>
                                        <p:cTn id="45" dur="500"/>
                                        <p:tgtEl>
                                          <p:spTgt spid="9">
                                            <p:txEl>
                                              <p:pRg st="3" end="3"/>
                                            </p:txEl>
                                          </p:spTgt>
                                        </p:tgtEl>
                                      </p:cBhvr>
                                    </p:animEffect>
                                  </p:childTnLst>
                                </p:cTn>
                              </p:par>
                              <p:par>
                                <p:cTn id="46" presetID="26" presetClass="entr" presetSubtype="0" fill="hold" grpId="0" nodeType="with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down)">
                                      <p:cBhvr>
                                        <p:cTn id="48" dur="870">
                                          <p:stCondLst>
                                            <p:cond delay="0"/>
                                          </p:stCondLst>
                                        </p:cTn>
                                        <p:tgtEl>
                                          <p:spTgt spid="8"/>
                                        </p:tgtEl>
                                      </p:cBhvr>
                                    </p:animEffect>
                                    <p:anim calcmode="lin" valueType="num">
                                      <p:cBhvr>
                                        <p:cTn id="49" dur="2733"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0" dur="996"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1" dur="996" tmFilter="0, 0; 0.125,0.2665; 0.25,0.4; 0.375,0.465; 0.5,0.5;  0.625,0.535; 0.75,0.6; 0.875,0.7335; 1,1">
                                          <p:stCondLst>
                                            <p:cond delay="996"/>
                                          </p:stCondLst>
                                        </p:cTn>
                                        <p:tgtEl>
                                          <p:spTgt spid="8"/>
                                        </p:tgtEl>
                                        <p:attrNameLst>
                                          <p:attrName>ppt_y</p:attrName>
                                        </p:attrNameLst>
                                      </p:cBhvr>
                                      <p:tavLst>
                                        <p:tav tm="0" fmla="#ppt_y-sin(pi*$)/9">
                                          <p:val>
                                            <p:fltVal val="0"/>
                                          </p:val>
                                        </p:tav>
                                        <p:tav tm="100000">
                                          <p:val>
                                            <p:fltVal val="1"/>
                                          </p:val>
                                        </p:tav>
                                      </p:tavLst>
                                    </p:anim>
                                    <p:anim calcmode="lin" valueType="num">
                                      <p:cBhvr>
                                        <p:cTn id="52" dur="498" tmFilter="0, 0; 0.125,0.2665; 0.25,0.4; 0.375,0.465; 0.5,0.5;  0.625,0.535; 0.75,0.6; 0.875,0.7335; 1,1">
                                          <p:stCondLst>
                                            <p:cond delay="1986"/>
                                          </p:stCondLst>
                                        </p:cTn>
                                        <p:tgtEl>
                                          <p:spTgt spid="8"/>
                                        </p:tgtEl>
                                        <p:attrNameLst>
                                          <p:attrName>ppt_y</p:attrName>
                                        </p:attrNameLst>
                                      </p:cBhvr>
                                      <p:tavLst>
                                        <p:tav tm="0" fmla="#ppt_y-sin(pi*$)/27">
                                          <p:val>
                                            <p:fltVal val="0"/>
                                          </p:val>
                                        </p:tav>
                                        <p:tav tm="100000">
                                          <p:val>
                                            <p:fltVal val="1"/>
                                          </p:val>
                                        </p:tav>
                                      </p:tavLst>
                                    </p:anim>
                                    <p:anim calcmode="lin" valueType="num">
                                      <p:cBhvr>
                                        <p:cTn id="53" dur="246" tmFilter="0, 0; 0.125,0.2665; 0.25,0.4; 0.375,0.465; 0.5,0.5;  0.625,0.535; 0.75,0.6; 0.875,0.7335; 1,1">
                                          <p:stCondLst>
                                            <p:cond delay="2484"/>
                                          </p:stCondLst>
                                        </p:cTn>
                                        <p:tgtEl>
                                          <p:spTgt spid="8"/>
                                        </p:tgtEl>
                                        <p:attrNameLst>
                                          <p:attrName>ppt_y</p:attrName>
                                        </p:attrNameLst>
                                      </p:cBhvr>
                                      <p:tavLst>
                                        <p:tav tm="0" fmla="#ppt_y-sin(pi*$)/81">
                                          <p:val>
                                            <p:fltVal val="0"/>
                                          </p:val>
                                        </p:tav>
                                        <p:tav tm="100000">
                                          <p:val>
                                            <p:fltVal val="1"/>
                                          </p:val>
                                        </p:tav>
                                      </p:tavLst>
                                    </p:anim>
                                    <p:animScale>
                                      <p:cBhvr>
                                        <p:cTn id="54" dur="39">
                                          <p:stCondLst>
                                            <p:cond delay="975"/>
                                          </p:stCondLst>
                                        </p:cTn>
                                        <p:tgtEl>
                                          <p:spTgt spid="8"/>
                                        </p:tgtEl>
                                      </p:cBhvr>
                                      <p:to x="100000" y="60000"/>
                                    </p:animScale>
                                    <p:animScale>
                                      <p:cBhvr>
                                        <p:cTn id="55" dur="249" decel="50000">
                                          <p:stCondLst>
                                            <p:cond delay="1014"/>
                                          </p:stCondLst>
                                        </p:cTn>
                                        <p:tgtEl>
                                          <p:spTgt spid="8"/>
                                        </p:tgtEl>
                                      </p:cBhvr>
                                      <p:to x="100000" y="100000"/>
                                    </p:animScale>
                                    <p:animScale>
                                      <p:cBhvr>
                                        <p:cTn id="56" dur="39">
                                          <p:stCondLst>
                                            <p:cond delay="1968"/>
                                          </p:stCondLst>
                                        </p:cTn>
                                        <p:tgtEl>
                                          <p:spTgt spid="8"/>
                                        </p:tgtEl>
                                      </p:cBhvr>
                                      <p:to x="100000" y="80000"/>
                                    </p:animScale>
                                    <p:animScale>
                                      <p:cBhvr>
                                        <p:cTn id="57" dur="249" decel="50000">
                                          <p:stCondLst>
                                            <p:cond delay="2007"/>
                                          </p:stCondLst>
                                        </p:cTn>
                                        <p:tgtEl>
                                          <p:spTgt spid="8"/>
                                        </p:tgtEl>
                                      </p:cBhvr>
                                      <p:to x="100000" y="100000"/>
                                    </p:animScale>
                                    <p:animScale>
                                      <p:cBhvr>
                                        <p:cTn id="58" dur="39">
                                          <p:stCondLst>
                                            <p:cond delay="2463"/>
                                          </p:stCondLst>
                                        </p:cTn>
                                        <p:tgtEl>
                                          <p:spTgt spid="8"/>
                                        </p:tgtEl>
                                      </p:cBhvr>
                                      <p:to x="100000" y="90000"/>
                                    </p:animScale>
                                    <p:animScale>
                                      <p:cBhvr>
                                        <p:cTn id="59" dur="249" decel="50000">
                                          <p:stCondLst>
                                            <p:cond delay="2502"/>
                                          </p:stCondLst>
                                        </p:cTn>
                                        <p:tgtEl>
                                          <p:spTgt spid="8"/>
                                        </p:tgtEl>
                                      </p:cBhvr>
                                      <p:to x="100000" y="100000"/>
                                    </p:animScale>
                                    <p:animScale>
                                      <p:cBhvr>
                                        <p:cTn id="60" dur="39">
                                          <p:stCondLst>
                                            <p:cond delay="2712"/>
                                          </p:stCondLst>
                                        </p:cTn>
                                        <p:tgtEl>
                                          <p:spTgt spid="8"/>
                                        </p:tgtEl>
                                      </p:cBhvr>
                                      <p:to x="100000" y="95000"/>
                                    </p:animScale>
                                    <p:animScale>
                                      <p:cBhvr>
                                        <p:cTn id="61" dur="249" decel="50000">
                                          <p:stCondLst>
                                            <p:cond delay="2751"/>
                                          </p:stCondLst>
                                        </p:cTn>
                                        <p:tgtEl>
                                          <p:spTgt spid="8"/>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fade">
                                      <p:cBhvr>
                                        <p:cTn id="6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build="p" animBg="1"/>
      <p:bldP spid="8"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7" name="Title 1"/>
          <p:cNvSpPr txBox="1">
            <a:spLocks/>
          </p:cNvSpPr>
          <p:nvPr/>
        </p:nvSpPr>
        <p:spPr>
          <a:xfrm>
            <a:off x="685800" y="685800"/>
            <a:ext cx="5334000" cy="1295400"/>
          </a:xfrm>
          <a:prstGeom prst="rect">
            <a:avLst/>
          </a:prstGeom>
          <a:ln/>
        </p:spPr>
        <p:style>
          <a:lnRef idx="0">
            <a:schemeClr val="accent5"/>
          </a:lnRef>
          <a:fillRef idx="3">
            <a:schemeClr val="accent5"/>
          </a:fillRef>
          <a:effectRef idx="3">
            <a:schemeClr val="accent5"/>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2000" dirty="0">
                <a:ln w="10541" cmpd="sng">
                  <a:solidFill>
                    <a:srgbClr val="FF6700">
                      <a:lumMod val="40000"/>
                      <a:lumOff val="60000"/>
                    </a:srgbClr>
                  </a:solidFill>
                  <a:prstDash val="solid"/>
                </a:ln>
                <a:solidFill>
                  <a:srgbClr val="FF6700">
                    <a:lumMod val="60000"/>
                    <a:lumOff val="40000"/>
                  </a:srgbClr>
                </a:solidFill>
                <a:effectLst/>
                <a:cs typeface="B Mitra" panose="00000400000000000000" pitchFamily="2" charset="-78"/>
              </a:rPr>
              <a:t>چه بسا احسان پیاپی خدا، کسی را گرفتار کند و پرده پوشی خدا او را مغرور سازد و با ستایش مردم فریفته و شیفته خود گردد و </a:t>
            </a:r>
            <a:r>
              <a:rPr lang="fa-IR" sz="2000" b="1" dirty="0">
                <a:ln w="10541" cmpd="sng">
                  <a:solidFill>
                    <a:srgbClr val="FF6700">
                      <a:lumMod val="40000"/>
                      <a:lumOff val="60000"/>
                    </a:srgbClr>
                  </a:solidFill>
                  <a:prstDash val="solid"/>
                </a:ln>
                <a:solidFill>
                  <a:srgbClr val="FF6700">
                    <a:lumMod val="60000"/>
                    <a:lumOff val="40000"/>
                  </a:srgbClr>
                </a:solidFill>
                <a:effectLst/>
                <a:cs typeface="B Mitra" panose="00000400000000000000" pitchFamily="2" charset="-78"/>
              </a:rPr>
              <a:t>خدا هیچ کس را همانند کسی که به او مهلت داده، امتحان و آزمایش نکرده است.</a:t>
            </a:r>
          </a:p>
        </p:txBody>
      </p:sp>
      <p:sp>
        <p:nvSpPr>
          <p:cNvPr id="8" name="Title 1"/>
          <p:cNvSpPr txBox="1">
            <a:spLocks/>
          </p:cNvSpPr>
          <p:nvPr/>
        </p:nvSpPr>
        <p:spPr>
          <a:xfrm>
            <a:off x="6248400" y="685800"/>
            <a:ext cx="2362200" cy="1295400"/>
          </a:xfrm>
          <a:prstGeom prst="leftArrowCallout">
            <a:avLst>
              <a:gd name="adj1" fmla="val 50000"/>
              <a:gd name="adj2" fmla="val 25000"/>
              <a:gd name="adj3" fmla="val 21825"/>
              <a:gd name="adj4" fmla="val 96726"/>
            </a:avLst>
          </a:prstGeom>
          <a:gradFill rotWithShape="1">
            <a:gsLst>
              <a:gs pos="0">
                <a:srgbClr val="3891A7">
                  <a:tint val="35000"/>
                  <a:satMod val="253000"/>
                </a:srgbClr>
              </a:gs>
              <a:gs pos="23000">
                <a:srgbClr val="3891A7">
                  <a:tint val="42000"/>
                  <a:satMod val="255000"/>
                </a:srgbClr>
              </a:gs>
              <a:gs pos="74000">
                <a:srgbClr val="9FD8EE">
                  <a:lumMod val="86000"/>
                </a:srgbClr>
              </a:gs>
              <a:gs pos="48000">
                <a:srgbClr val="3891A7">
                  <a:tint val="53000"/>
                  <a:satMod val="260000"/>
                </a:srgbClr>
              </a:gs>
              <a:gs pos="100000">
                <a:srgbClr val="00B0F0"/>
              </a:gs>
            </a:gsLst>
            <a:path path="circle">
              <a:fillToRect l="50000" t="50000" r="50000" b="50000"/>
            </a:path>
          </a:gradFill>
          <a:ln w="9525" cap="flat" cmpd="sng" algn="ctr">
            <a:solidFill>
              <a:srgbClr val="3891A7"/>
            </a:solidFill>
            <a:prstDash val="solid"/>
          </a:ln>
          <a:effectLst>
            <a:outerShdw blurRad="63500" dist="25400" dir="5400000" rotWithShape="0">
              <a:srgbClr val="000000">
                <a:alpha val="43137"/>
              </a:srgbClr>
            </a:outerShdw>
          </a:effectLst>
        </p:spPr>
        <p:txBody>
          <a:bodyPr anchor="ctr">
            <a:normAutofit fontScale="975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defRPr/>
            </a:pPr>
            <a:r>
              <a:rPr lang="fa-IR" sz="30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rPr>
              <a:t>حضرت علی(ع) می فرماید:</a:t>
            </a:r>
            <a:endParaRPr lang="fa-IR" sz="22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endParaRPr>
          </a:p>
        </p:txBody>
      </p:sp>
      <p:sp>
        <p:nvSpPr>
          <p:cNvPr id="14" name="Title 1"/>
          <p:cNvSpPr txBox="1">
            <a:spLocks/>
          </p:cNvSpPr>
          <p:nvPr/>
        </p:nvSpPr>
        <p:spPr>
          <a:xfrm>
            <a:off x="6248400" y="2057400"/>
            <a:ext cx="2362200" cy="1447800"/>
          </a:xfrm>
          <a:prstGeom prst="leftArrowCallout">
            <a:avLst>
              <a:gd name="adj1" fmla="val 50000"/>
              <a:gd name="adj2" fmla="val 25000"/>
              <a:gd name="adj3" fmla="val 21825"/>
              <a:gd name="adj4" fmla="val 96726"/>
            </a:avLst>
          </a:prstGeom>
          <a:gradFill rotWithShape="1">
            <a:gsLst>
              <a:gs pos="0">
                <a:srgbClr val="3891A7">
                  <a:tint val="35000"/>
                  <a:satMod val="253000"/>
                </a:srgbClr>
              </a:gs>
              <a:gs pos="23000">
                <a:srgbClr val="3891A7">
                  <a:tint val="42000"/>
                  <a:satMod val="255000"/>
                </a:srgbClr>
              </a:gs>
              <a:gs pos="74000">
                <a:srgbClr val="9FD8EE">
                  <a:lumMod val="86000"/>
                </a:srgbClr>
              </a:gs>
              <a:gs pos="48000">
                <a:srgbClr val="3891A7">
                  <a:tint val="53000"/>
                  <a:satMod val="260000"/>
                </a:srgbClr>
              </a:gs>
              <a:gs pos="100000">
                <a:srgbClr val="00B0F0"/>
              </a:gs>
            </a:gsLst>
            <a:path path="circle">
              <a:fillToRect l="50000" t="50000" r="50000" b="50000"/>
            </a:path>
          </a:gradFill>
          <a:ln w="9525" cap="flat" cmpd="sng" algn="ctr">
            <a:solidFill>
              <a:srgbClr val="3891A7"/>
            </a:solidFill>
            <a:prstDash val="solid"/>
          </a:ln>
          <a:effectLst>
            <a:outerShdw blurRad="63500" dist="25400" dir="5400000" rotWithShape="0">
              <a:srgbClr val="000000">
                <a:alpha val="43137"/>
              </a:srgbClr>
            </a:outerShdw>
          </a:effectLst>
        </p:spPr>
        <p:txBody>
          <a:bodyPr anchor="ctr">
            <a:normAutofit fontScale="975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defRPr/>
            </a:pPr>
            <a:r>
              <a:rPr lang="fa-IR" sz="30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rPr>
              <a:t>خطبه حضرت زینب(س) در شام:</a:t>
            </a:r>
            <a:endParaRPr lang="fa-IR" sz="22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endParaRPr>
          </a:p>
        </p:txBody>
      </p:sp>
      <p:sp>
        <p:nvSpPr>
          <p:cNvPr id="15" name="Title 1"/>
          <p:cNvSpPr txBox="1">
            <a:spLocks/>
          </p:cNvSpPr>
          <p:nvPr/>
        </p:nvSpPr>
        <p:spPr>
          <a:xfrm>
            <a:off x="685800" y="2057400"/>
            <a:ext cx="5334000" cy="1447800"/>
          </a:xfrm>
          <a:prstGeom prst="rect">
            <a:avLst/>
          </a:prstGeom>
          <a:ln/>
        </p:spPr>
        <p:style>
          <a:lnRef idx="0">
            <a:schemeClr val="accent4"/>
          </a:lnRef>
          <a:fillRef idx="3">
            <a:schemeClr val="accent4"/>
          </a:fillRef>
          <a:effectRef idx="3">
            <a:schemeClr val="accent4"/>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1800" dirty="0">
                <a:ln w="18415" cmpd="sng">
                  <a:solidFill>
                    <a:schemeClr val="accent1">
                      <a:lumMod val="40000"/>
                      <a:lumOff val="6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Mitra" panose="00000400000000000000" pitchFamily="2" charset="-78"/>
              </a:rPr>
              <a:t>… ای یزید، آیا گمان برده ای حال که جای جای زمین و آفاق آسمان را بر ما گرفتی و بستی و ما چونان کنیزان رانده شدیم، مایه خواری ما و موجب کرامت توست و حکایت از عظمت جایگاه تو دارد، که این چنین باد در بینی انداخت های، و برق شادی و سرور از دیدگانت می جهد؟!</a:t>
            </a:r>
          </a:p>
          <a:p>
            <a:pPr algn="just"/>
            <a:r>
              <a:rPr lang="fa-IR" sz="1800" dirty="0">
                <a:ln w="18415" cmpd="sng">
                  <a:solidFill>
                    <a:schemeClr val="accent1">
                      <a:lumMod val="40000"/>
                      <a:lumOff val="6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Mitra" panose="00000400000000000000" pitchFamily="2" charset="-78"/>
              </a:rPr>
              <a:t>اندکی آرام گیر، مگر سخن خدای را فراموش کرده ای که فرمود:</a:t>
            </a:r>
          </a:p>
        </p:txBody>
      </p:sp>
      <p:sp>
        <p:nvSpPr>
          <p:cNvPr id="16" name="Title 1"/>
          <p:cNvSpPr txBox="1">
            <a:spLocks/>
          </p:cNvSpPr>
          <p:nvPr/>
        </p:nvSpPr>
        <p:spPr>
          <a:xfrm>
            <a:off x="6248400" y="3657600"/>
            <a:ext cx="2362200" cy="2612551"/>
          </a:xfrm>
          <a:prstGeom prst="leftArrowCallout">
            <a:avLst>
              <a:gd name="adj1" fmla="val 50000"/>
              <a:gd name="adj2" fmla="val 25000"/>
              <a:gd name="adj3" fmla="val 21825"/>
              <a:gd name="adj4" fmla="val 96726"/>
            </a:avLst>
          </a:prstGeom>
          <a:gradFill rotWithShape="1">
            <a:gsLst>
              <a:gs pos="0">
                <a:srgbClr val="3891A7">
                  <a:tint val="35000"/>
                  <a:satMod val="253000"/>
                </a:srgbClr>
              </a:gs>
              <a:gs pos="23000">
                <a:srgbClr val="3891A7">
                  <a:tint val="42000"/>
                  <a:satMod val="255000"/>
                </a:srgbClr>
              </a:gs>
              <a:gs pos="74000">
                <a:srgbClr val="9FD8EE">
                  <a:lumMod val="86000"/>
                </a:srgbClr>
              </a:gs>
              <a:gs pos="48000">
                <a:srgbClr val="3891A7">
                  <a:tint val="53000"/>
                  <a:satMod val="260000"/>
                </a:srgbClr>
              </a:gs>
              <a:gs pos="100000">
                <a:srgbClr val="00B0F0"/>
              </a:gs>
            </a:gsLst>
            <a:path path="circle">
              <a:fillToRect l="50000" t="50000" r="50000" b="50000"/>
            </a:path>
          </a:gradFill>
          <a:ln w="9525" cap="flat" cmpd="sng" algn="ctr">
            <a:solidFill>
              <a:srgbClr val="3891A7"/>
            </a:solidFill>
            <a:prstDash val="solid"/>
          </a:ln>
          <a:effectLst>
            <a:outerShdw blurRad="63500" dist="25400" dir="5400000" rotWithShape="0">
              <a:srgbClr val="000000">
                <a:alpha val="43137"/>
              </a:srgbClr>
            </a:outerShdw>
          </a:effectLst>
        </p:spPr>
        <p:txBody>
          <a:bodyPr anchor="ctr">
            <a:normAutofit fontScale="975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defRPr/>
            </a:pPr>
            <a:r>
              <a:rPr lang="fa-IR" sz="30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rPr>
              <a:t>آیات در رابطه با املاء و استدراج:</a:t>
            </a:r>
          </a:p>
        </p:txBody>
      </p:sp>
      <p:pic>
        <p:nvPicPr>
          <p:cNvPr id="20" name="Picture 19">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21" name="Rectangle 20"/>
          <p:cNvSpPr/>
          <p:nvPr/>
        </p:nvSpPr>
        <p:spPr>
          <a:xfrm>
            <a:off x="4876800" y="0"/>
            <a:ext cx="533400" cy="533400"/>
          </a:xfrm>
          <a:prstGeom prst="rect">
            <a:avLst/>
          </a:prstGeom>
          <a:ln/>
        </p:spPr>
        <p:style>
          <a:lnRef idx="0">
            <a:schemeClr val="accent4"/>
          </a:lnRef>
          <a:fillRef idx="3">
            <a:schemeClr val="accent4"/>
          </a:fillRef>
          <a:effectRef idx="3">
            <a:schemeClr val="accent4"/>
          </a:effectRef>
          <a:fontRef idx="minor">
            <a:schemeClr val="lt1"/>
          </a:fontRef>
        </p:style>
        <p:txBody>
          <a:bodyPr rtlCol="1" anchor="ctr"/>
          <a:lstStyle/>
          <a:p>
            <a:pPr algn="ctr">
              <a:defRPr/>
            </a:pPr>
            <a:r>
              <a:rPr lang="fa-IR" sz="13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Titr" panose="00000700000000000000" pitchFamily="2" charset="-78"/>
              </a:rPr>
              <a:t>صفحه </a:t>
            </a:r>
          </a:p>
          <a:p>
            <a:pPr algn="ctr">
              <a:defRPr/>
            </a:pPr>
            <a:r>
              <a:rPr lang="fa-IR" sz="16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Mitra" panose="00000400000000000000" pitchFamily="2" charset="-78"/>
              </a:rPr>
              <a:t>79</a:t>
            </a:r>
          </a:p>
        </p:txBody>
      </p:sp>
      <p:sp>
        <p:nvSpPr>
          <p:cNvPr id="10" name="Rectangle 9"/>
          <p:cNvSpPr/>
          <p:nvPr/>
        </p:nvSpPr>
        <p:spPr>
          <a:xfrm>
            <a:off x="685799" y="3657600"/>
            <a:ext cx="5334001" cy="1338828"/>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algn="ctr" rtl="1"/>
            <a:r>
              <a:rPr lang="en-US" dirty="0">
                <a:ln>
                  <a:solidFill>
                    <a:srgbClr val="FFFF00"/>
                  </a:solidFill>
                </a:ln>
                <a:solidFill>
                  <a:srgbClr val="FFFF00"/>
                </a:solidFill>
                <a:cs typeface="B Badr" panose="00000400000000000000" pitchFamily="2" charset="-78"/>
              </a:rPr>
              <a:t> </a:t>
            </a:r>
            <a:r>
              <a:rPr lang="fa-IR" dirty="0">
                <a:ln>
                  <a:solidFill>
                    <a:srgbClr val="FFFF00"/>
                  </a:solidFill>
                </a:ln>
                <a:solidFill>
                  <a:srgbClr val="FFFF00"/>
                </a:solidFill>
                <a:cs typeface="B Badr" panose="00000400000000000000" pitchFamily="2" charset="-78"/>
              </a:rPr>
              <a:t> وَلا یَحسَبَنَّ الَّذینَ کَفَروا اَنَّما نُملى لَهُم خَیرٌ لاَِنفُسِهِم اِنَّما نُملى لَهُم لِیَزدادوا اِثمًا وَ لَهُم عَذابٌ مُهینٌ*</a:t>
            </a:r>
          </a:p>
          <a:p>
            <a:pPr algn="just" rtl="1"/>
            <a:r>
              <a:rPr lang="fa-IR" sz="15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anose="00000400000000000000" pitchFamily="2" charset="-78"/>
              </a:rPr>
              <a:t>آنان که کافر شدند تصور نکنند که اگر به آنان مهلت می دهیم، (این مهلت) به نفع آنها است، فقط به این خاطر به آنان مهلت می دهیم تا بر گناهان خود بیفزایند برای آنان عذاب خوارکننده خواهد بود.</a:t>
            </a:r>
          </a:p>
        </p:txBody>
      </p:sp>
      <p:sp>
        <p:nvSpPr>
          <p:cNvPr id="11" name="Rectangle 10"/>
          <p:cNvSpPr/>
          <p:nvPr/>
        </p:nvSpPr>
        <p:spPr>
          <a:xfrm>
            <a:off x="685800" y="5100600"/>
            <a:ext cx="5334000" cy="1169551"/>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rtl="1"/>
            <a:r>
              <a:rPr lang="fa-IR" sz="2000" b="1" dirty="0">
                <a:ln>
                  <a:solidFill>
                    <a:srgbClr val="FFFF00"/>
                  </a:solidFill>
                </a:ln>
                <a:solidFill>
                  <a:srgbClr val="FFFF00"/>
                </a:solidFill>
                <a:effectLst>
                  <a:outerShdw blurRad="38100" dist="38100" dir="2700000" algn="tl">
                    <a:srgbClr val="000000">
                      <a:alpha val="43137"/>
                    </a:srgbClr>
                  </a:outerShdw>
                </a:effectLst>
                <a:cs typeface="B Badr" panose="00000400000000000000" pitchFamily="2" charset="-78"/>
              </a:rPr>
              <a:t>وَالَّذینَ کَذَّبوا بِآیاتِنا سَنَستَدرِجُهُم مِن حَیثُ لایَعلَمونَ*وَ اُملى لَهُم اِنَّ کَیدى مَتینٌ* </a:t>
            </a:r>
          </a:p>
          <a:p>
            <a:pPr algn="just" rtl="1"/>
            <a:r>
              <a:rPr lang="fa-IR" sz="15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anose="00000400000000000000" pitchFamily="2" charset="-78"/>
              </a:rPr>
              <a:t>و کسانی که آیات ما را تکذیب کردند بتدریج وارد عذاب می شوند از جایی که نمی دانند*و به آنها مهلت می دهم، همانا تدبیر من استوار است.</a:t>
            </a:r>
          </a:p>
        </p:txBody>
      </p:sp>
    </p:spTree>
    <p:extLst>
      <p:ext uri="{BB962C8B-B14F-4D97-AF65-F5344CB8AC3E}">
        <p14:creationId xmlns:p14="http://schemas.microsoft.com/office/powerpoint/2010/main" val="6579943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0-#ppt_w/2"/>
                                          </p:val>
                                        </p:tav>
                                        <p:tav tm="100000">
                                          <p:val>
                                            <p:strVal val="#ppt_x"/>
                                          </p:val>
                                        </p:tav>
                                      </p:tavLst>
                                    </p:anim>
                                    <p:anim calcmode="lin" valueType="num">
                                      <p:cBhvr additive="base">
                                        <p:cTn id="24"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4" grpId="0" animBg="1"/>
      <p:bldP spid="15" grpId="0" animBg="1"/>
      <p:bldP spid="16"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Subtitle 2"/>
          <p:cNvSpPr txBox="1">
            <a:spLocks/>
          </p:cNvSpPr>
          <p:nvPr/>
        </p:nvSpPr>
        <p:spPr>
          <a:xfrm>
            <a:off x="810057" y="762000"/>
            <a:ext cx="6276546" cy="990600"/>
          </a:xfrm>
          <a:prstGeom prst="round2DiagRect">
            <a:avLst>
              <a:gd name="adj1" fmla="val 5189"/>
              <a:gd name="adj2" fmla="val 0"/>
            </a:avLst>
          </a:prstGeom>
          <a:solidFill>
            <a:schemeClr val="accent3">
              <a:lumMod val="50000"/>
            </a:schemeClr>
          </a:solidFill>
          <a:ln/>
        </p:spPr>
        <p:style>
          <a:lnRef idx="0">
            <a:schemeClr val="accent3"/>
          </a:lnRef>
          <a:fillRef idx="3">
            <a:schemeClr val="accent3"/>
          </a:fillRef>
          <a:effectRef idx="3">
            <a:schemeClr val="accent3"/>
          </a:effectRef>
          <a:fontRef idx="minor">
            <a:schemeClr val="lt1"/>
          </a:fontRef>
        </p:style>
        <p:txBody>
          <a:bodyPr tIns="0" anchor="t">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lt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lt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lt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lt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lt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9pPr>
            <a:extLst/>
          </a:lstStyle>
          <a:p>
            <a:pPr algn="just">
              <a:buClr>
                <a:srgbClr val="3891A7"/>
              </a:buClr>
            </a:pPr>
            <a:r>
              <a:rPr lang="fa-IR" sz="19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رهنمودهای قرآن کریم و پیشوایان دین بیانگر آن است که آینده زندگی هر فرد و اتفاقاتی که برای او رخ می دهد، در موارد بسیاری </a:t>
            </a:r>
            <a:r>
              <a:rPr lang="fa-IR" sz="1900" b="1" u="dash" dirty="0">
                <a:ln w="18415" cmpd="sng">
                  <a:solidFill>
                    <a:srgbClr val="FF6700">
                      <a:lumMod val="40000"/>
                      <a:lumOff val="60000"/>
                    </a:srgbClr>
                  </a:solidFill>
                  <a:prstDash val="solid"/>
                </a:ln>
                <a:solidFill>
                  <a:srgbClr val="FF6700">
                    <a:lumMod val="40000"/>
                    <a:lumOff val="60000"/>
                  </a:srgbClr>
                </a:solidFill>
                <a:latin typeface="Gill Sans MT"/>
                <a:cs typeface="B Yagut" panose="00000400000000000000" pitchFamily="2" charset="-78"/>
              </a:rPr>
              <a:t>تحت تأثیر رفتارهای گذشته او</a:t>
            </a:r>
            <a:r>
              <a:rPr lang="fa-IR" sz="19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 اعم از رفتارهای خوب و بد است.</a:t>
            </a:r>
          </a:p>
        </p:txBody>
      </p:sp>
      <p:sp>
        <p:nvSpPr>
          <p:cNvPr id="6" name="Rectangle 5"/>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fa-IR" sz="1500" b="1" kern="0" spc="-150" dirty="0">
                <a:ln w="18415" cmpd="sng">
                  <a:solidFill>
                    <a:prstClr val="black"/>
                  </a:solidFill>
                  <a:prstDash val="solid"/>
                </a:ln>
                <a:solidFill>
                  <a:prstClr val="black"/>
                </a:solidFill>
                <a:latin typeface="Gill Sans MT"/>
                <a:cs typeface="B Titr" panose="00000700000000000000" pitchFamily="2" charset="-78"/>
              </a:rPr>
              <a:t>صفحه </a:t>
            </a:r>
          </a:p>
          <a:p>
            <a:pPr algn="ctr">
              <a:defRPr/>
            </a:pPr>
            <a:r>
              <a:rPr lang="fa-IR" sz="1500" b="1" kern="0" dirty="0">
                <a:ln w="18415" cmpd="sng">
                  <a:solidFill>
                    <a:prstClr val="black"/>
                  </a:solidFill>
                  <a:prstDash val="solid"/>
                </a:ln>
                <a:solidFill>
                  <a:prstClr val="black"/>
                </a:solidFill>
                <a:latin typeface="Gill Sans MT"/>
                <a:cs typeface="B Titr" panose="00000700000000000000" pitchFamily="2" charset="-78"/>
              </a:rPr>
              <a:t>80</a:t>
            </a:r>
          </a:p>
        </p:txBody>
      </p:sp>
      <p:pic>
        <p:nvPicPr>
          <p:cNvPr id="7" name="Picture 6">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8" name="Rectangular Callout 7"/>
          <p:cNvSpPr/>
          <p:nvPr/>
        </p:nvSpPr>
        <p:spPr>
          <a:xfrm rot="5400000">
            <a:off x="7413541" y="797041"/>
            <a:ext cx="990600" cy="920518"/>
          </a:xfrm>
          <a:prstGeom prst="wedgeRectCallout">
            <a:avLst>
              <a:gd name="adj1" fmla="val -23170"/>
              <a:gd name="adj2" fmla="val 67128"/>
            </a:avLst>
          </a:prstGeom>
          <a:ln/>
        </p:spPr>
        <p:style>
          <a:lnRef idx="1">
            <a:schemeClr val="accent6"/>
          </a:lnRef>
          <a:fillRef idx="3">
            <a:schemeClr val="accent6"/>
          </a:fillRef>
          <a:effectRef idx="2">
            <a:schemeClr val="accent6"/>
          </a:effectRef>
          <a:fontRef idx="minor">
            <a:schemeClr val="lt1"/>
          </a:fontRef>
        </p:style>
        <p:txBody>
          <a:bodyPr rtlCol="1" anchor="ctr"/>
          <a:lstStyle/>
          <a:p>
            <a:pPr lvl="0" algn="ctr" rtl="1"/>
            <a:r>
              <a:rPr kumimoji="0" lang="fa-IR" b="1" i="0" u="none" strike="noStrike" kern="0" cap="none" spc="0" normalizeH="0" baseline="0" noProof="0" dirty="0">
                <a:ln w="18415" cmpd="sng">
                  <a:solidFill>
                    <a:schemeClr val="accent6">
                      <a:lumMod val="50000"/>
                    </a:schemeClr>
                  </a:solidFill>
                  <a:prstDash val="solid"/>
                </a:ln>
                <a:solidFill>
                  <a:schemeClr val="accent6">
                    <a:lumMod val="50000"/>
                  </a:schemeClr>
                </a:solidFill>
                <a:uLnTx/>
                <a:uFillTx/>
                <a:latin typeface="Gill Sans MT"/>
                <a:cs typeface="B Titr" panose="00000700000000000000" pitchFamily="2" charset="-78"/>
              </a:rPr>
              <a:t>سنت </a:t>
            </a:r>
            <a:r>
              <a:rPr kumimoji="0" lang="fa-IR" i="0" u="none" strike="noStrike" kern="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Gill Sans MT"/>
                <a:cs typeface="B Titr" panose="00000700000000000000" pitchFamily="2" charset="-78"/>
              </a:rPr>
              <a:t>تاثیر اعمال در زندگی</a:t>
            </a:r>
            <a:r>
              <a:rPr kumimoji="0" lang="fa-IR" i="0" u="none" strike="noStrike" kern="0" normalizeH="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Gill Sans MT"/>
                <a:cs typeface="B Titr" panose="00000700000000000000" pitchFamily="2" charset="-78"/>
              </a:rPr>
              <a:t> او</a:t>
            </a:r>
            <a:endParaRPr kumimoji="0" lang="fa-IR" i="0" u="none" strike="noStrike" kern="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Gill Sans MT"/>
              <a:cs typeface="B Titr" panose="00000700000000000000" pitchFamily="2" charset="-78"/>
            </a:endParaRPr>
          </a:p>
        </p:txBody>
      </p:sp>
      <p:sp>
        <p:nvSpPr>
          <p:cNvPr id="10" name="Rectangle 9"/>
          <p:cNvSpPr/>
          <p:nvPr/>
        </p:nvSpPr>
        <p:spPr>
          <a:xfrm>
            <a:off x="810056" y="1905000"/>
            <a:ext cx="7559043" cy="1400383"/>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rtl="1"/>
            <a:r>
              <a:rPr lang="fa-IR" sz="2000" b="1" dirty="0">
                <a:ln>
                  <a:solidFill>
                    <a:srgbClr val="FFFF00"/>
                  </a:solidFill>
                </a:ln>
                <a:solidFill>
                  <a:srgbClr val="FFFF00"/>
                </a:solidFill>
                <a:effectLst>
                  <a:outerShdw blurRad="38100" dist="38100" dir="2700000" algn="tl">
                    <a:srgbClr val="000000">
                      <a:alpha val="43137"/>
                    </a:srgbClr>
                  </a:outerShdw>
                </a:effectLst>
                <a:cs typeface="B Badr" panose="00000400000000000000" pitchFamily="2" charset="-78"/>
              </a:rPr>
              <a:t>قال الصّادق(ع): </a:t>
            </a:r>
            <a:r>
              <a:rPr lang="fa-IR" sz="2000" b="1" dirty="0">
                <a:ln>
                  <a:solidFill>
                    <a:srgbClr val="FFFF00"/>
                  </a:solidFill>
                </a:ln>
                <a:solidFill>
                  <a:srgbClr val="FFFF00"/>
                </a:solidFill>
                <a:cs typeface="B Badr" panose="00000400000000000000" pitchFamily="2" charset="-78"/>
              </a:rPr>
              <a:t>مَن یَموتُ بِالذُّنوبِ </a:t>
            </a:r>
            <a:r>
              <a:rPr lang="fa-IR" sz="2000" b="1" dirty="0">
                <a:ln>
                  <a:solidFill>
                    <a:srgbClr val="FFFF00"/>
                  </a:solidFill>
                </a:ln>
                <a:solidFill>
                  <a:srgbClr val="FFFF00"/>
                </a:solidFill>
                <a:effectLst>
                  <a:outerShdw blurRad="38100" dist="38100" dir="2700000" algn="tl">
                    <a:srgbClr val="000000">
                      <a:alpha val="43137"/>
                    </a:srgbClr>
                  </a:outerShdw>
                </a:effectLst>
                <a:cs typeface="B Badr" panose="00000400000000000000" pitchFamily="2" charset="-78"/>
              </a:rPr>
              <a:t>اَکثَرُ مِمَّن یَموتُ بِالآجالِ، </a:t>
            </a:r>
          </a:p>
          <a:p>
            <a:pPr algn="ctr" rtl="1"/>
            <a:r>
              <a:rPr lang="fa-IR" sz="2000" b="1" dirty="0">
                <a:ln>
                  <a:solidFill>
                    <a:srgbClr val="FFFF00"/>
                  </a:solidFill>
                </a:ln>
                <a:solidFill>
                  <a:srgbClr val="FFFF00"/>
                </a:solidFill>
                <a:effectLst>
                  <a:outerShdw blurRad="38100" dist="38100" dir="2700000" algn="tl">
                    <a:srgbClr val="000000">
                      <a:alpha val="43137"/>
                    </a:srgbClr>
                  </a:outerShdw>
                </a:effectLst>
                <a:cs typeface="B Badr" panose="00000400000000000000" pitchFamily="2" charset="-78"/>
              </a:rPr>
              <a:t>وَ </a:t>
            </a:r>
            <a:r>
              <a:rPr lang="fa-IR" sz="2000" b="1" dirty="0">
                <a:ln>
                  <a:solidFill>
                    <a:srgbClr val="FFFF00"/>
                  </a:solidFill>
                </a:ln>
                <a:solidFill>
                  <a:srgbClr val="FFFF00"/>
                </a:solidFill>
                <a:cs typeface="B Badr" panose="00000400000000000000" pitchFamily="2" charset="-78"/>
              </a:rPr>
              <a:t>مَن یَعیشُ بِالاِحسانِ </a:t>
            </a:r>
            <a:r>
              <a:rPr lang="fa-IR" sz="2000" b="1" dirty="0">
                <a:ln>
                  <a:solidFill>
                    <a:srgbClr val="FFFF00"/>
                  </a:solidFill>
                </a:ln>
                <a:solidFill>
                  <a:srgbClr val="FFFF00"/>
                </a:solidFill>
                <a:effectLst>
                  <a:outerShdw blurRad="38100" dist="38100" dir="2700000" algn="tl">
                    <a:srgbClr val="000000">
                      <a:alpha val="43137"/>
                    </a:srgbClr>
                  </a:outerShdw>
                </a:effectLst>
                <a:cs typeface="B Badr" panose="00000400000000000000" pitchFamily="2" charset="-78"/>
              </a:rPr>
              <a:t>اَکثَرُ مِمَّن یَعیشُ بِالاَعمارِ</a:t>
            </a:r>
          </a:p>
          <a:p>
            <a:pPr algn="ctr" rtl="1"/>
            <a:r>
              <a:rPr lang="fa-IR" sz="15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anose="00000400000000000000" pitchFamily="2" charset="-78"/>
              </a:rPr>
              <a:t>امام صادق(ع) درباره </a:t>
            </a:r>
            <a:r>
              <a:rPr lang="fa-IR" sz="1500"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anose="00000400000000000000" pitchFamily="2" charset="-78"/>
              </a:rPr>
              <a:t>تاثیر اعمال در طول عمر </a:t>
            </a:r>
            <a:r>
              <a:rPr lang="fa-IR" sz="15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anose="00000400000000000000" pitchFamily="2" charset="-78"/>
              </a:rPr>
              <a:t>می فرماید: </a:t>
            </a:r>
          </a:p>
          <a:p>
            <a:pPr algn="ctr" rtl="1"/>
            <a:r>
              <a:rPr lang="fa-IR" sz="15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anose="00000400000000000000" pitchFamily="2" charset="-78"/>
              </a:rPr>
              <a:t>کسانى که </a:t>
            </a:r>
            <a:r>
              <a:rPr lang="fa-IR" sz="1500"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anose="00000400000000000000" pitchFamily="2" charset="-78"/>
              </a:rPr>
              <a:t>به واسطه گناه مى میرند </a:t>
            </a:r>
            <a:r>
              <a:rPr lang="fa-IR" sz="15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anose="00000400000000000000" pitchFamily="2" charset="-78"/>
              </a:rPr>
              <a:t>از کسانى که به واسطه سرآمد عمرشان مى میرند، بیشترند.</a:t>
            </a:r>
          </a:p>
          <a:p>
            <a:pPr algn="ctr" rtl="1"/>
            <a:r>
              <a:rPr lang="fa-IR" sz="15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anose="00000400000000000000" pitchFamily="2" charset="-78"/>
              </a:rPr>
              <a:t>و کسانى که به </a:t>
            </a:r>
            <a:r>
              <a:rPr lang="fa-IR" sz="1500"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anose="00000400000000000000" pitchFamily="2" charset="-78"/>
              </a:rPr>
              <a:t>سبب نیکوکارى زندگى دراز دارند</a:t>
            </a:r>
            <a:r>
              <a:rPr lang="fa-IR" sz="15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anose="00000400000000000000" pitchFamily="2" charset="-78"/>
              </a:rPr>
              <a:t>، از کسانى که به عمر اصلى زندگى مى کنند، بیشترند.</a:t>
            </a:r>
          </a:p>
        </p:txBody>
      </p:sp>
      <p:sp>
        <p:nvSpPr>
          <p:cNvPr id="11" name="TextBox 10"/>
          <p:cNvSpPr txBox="1"/>
          <p:nvPr/>
        </p:nvSpPr>
        <p:spPr>
          <a:xfrm>
            <a:off x="2811600" y="3429000"/>
            <a:ext cx="3111299" cy="523220"/>
          </a:xfrm>
          <a:prstGeom prst="leftArrowCallout">
            <a:avLst>
              <a:gd name="adj1" fmla="val 25000"/>
              <a:gd name="adj2" fmla="val 25000"/>
              <a:gd name="adj3" fmla="val 25000"/>
              <a:gd name="adj4" fmla="val 87883"/>
            </a:avLst>
          </a:prstGeom>
        </p:spPr>
        <p:style>
          <a:lnRef idx="1">
            <a:schemeClr val="accent5"/>
          </a:lnRef>
          <a:fillRef idx="3">
            <a:schemeClr val="accent5"/>
          </a:fillRef>
          <a:effectRef idx="2">
            <a:schemeClr val="accent5"/>
          </a:effectRef>
          <a:fontRef idx="minor">
            <a:schemeClr val="lt1"/>
          </a:fontRef>
        </p:style>
        <p:txBody>
          <a:bodyPr wrap="square" rtlCol="1" anchor="ctr">
            <a:spAutoFit/>
          </a:bodyPr>
          <a:lstStyle/>
          <a:p>
            <a:pPr algn="ctr"/>
            <a:r>
              <a:rPr lang="fa-IR" sz="1400" b="1" dirty="0">
                <a:ln w="12700">
                  <a:solidFill>
                    <a:schemeClr val="accent6">
                      <a:lumMod val="7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cs typeface="B Zar" panose="00000400000000000000" pitchFamily="2" charset="-78"/>
              </a:rPr>
              <a:t>صله رحم و محبت به خویشان</a:t>
            </a:r>
          </a:p>
          <a:p>
            <a:pPr algn="ctr"/>
            <a:r>
              <a:rPr lang="fa-IR" sz="1400" b="1" dirty="0">
                <a:ln w="12700">
                  <a:solidFill>
                    <a:schemeClr val="accent6">
                      <a:lumMod val="7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cs typeface="B Zar" panose="00000400000000000000" pitchFamily="2" charset="-78"/>
              </a:rPr>
              <a:t> دادن صدقه</a:t>
            </a:r>
          </a:p>
        </p:txBody>
      </p:sp>
      <p:sp>
        <p:nvSpPr>
          <p:cNvPr id="12" name="Rounded Rectangle 11"/>
          <p:cNvSpPr/>
          <p:nvPr/>
        </p:nvSpPr>
        <p:spPr>
          <a:xfrm>
            <a:off x="830400" y="3429000"/>
            <a:ext cx="1600201" cy="523220"/>
          </a:xfrm>
          <a:prstGeom prst="roundRect">
            <a:avLst/>
          </a:prstGeom>
          <a:solidFill>
            <a:srgbClr val="FFFF00"/>
          </a:solidFill>
        </p:spPr>
        <p:style>
          <a:lnRef idx="0">
            <a:schemeClr val="accent2"/>
          </a:lnRef>
          <a:fillRef idx="3">
            <a:schemeClr val="accent2"/>
          </a:fillRef>
          <a:effectRef idx="3">
            <a:schemeClr val="accent2"/>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fa-IR" sz="1700" b="1" dirty="0">
                <a:ln w="11430">
                  <a:solidFill>
                    <a:schemeClr val="accent6">
                      <a:lumMod val="75000"/>
                    </a:schemeClr>
                  </a:solidFill>
                </a:ln>
                <a:solidFill>
                  <a:schemeClr val="accent6">
                    <a:lumMod val="60000"/>
                    <a:lumOff val="40000"/>
                  </a:schemeClr>
                </a:solidFill>
                <a:cs typeface="B Badr" panose="00000400000000000000" pitchFamily="2" charset="-78"/>
              </a:rPr>
              <a:t>افزایش عمر</a:t>
            </a:r>
          </a:p>
        </p:txBody>
      </p:sp>
      <p:sp>
        <p:nvSpPr>
          <p:cNvPr id="13" name="TextBox 12"/>
          <p:cNvSpPr txBox="1"/>
          <p:nvPr/>
        </p:nvSpPr>
        <p:spPr>
          <a:xfrm>
            <a:off x="2811601" y="4038600"/>
            <a:ext cx="3111299" cy="360000"/>
          </a:xfrm>
          <a:prstGeom prst="leftArrowCallout">
            <a:avLst>
              <a:gd name="adj1" fmla="val 25000"/>
              <a:gd name="adj2" fmla="val 25000"/>
              <a:gd name="adj3" fmla="val 25000"/>
              <a:gd name="adj4" fmla="val 87883"/>
            </a:avLst>
          </a:prstGeom>
        </p:spPr>
        <p:style>
          <a:lnRef idx="1">
            <a:schemeClr val="accent5"/>
          </a:lnRef>
          <a:fillRef idx="3">
            <a:schemeClr val="accent5"/>
          </a:fillRef>
          <a:effectRef idx="2">
            <a:schemeClr val="accent5"/>
          </a:effectRef>
          <a:fontRef idx="minor">
            <a:schemeClr val="lt1"/>
          </a:fontRef>
        </p:style>
        <p:txBody>
          <a:bodyPr wrap="square" rtlCol="1" anchor="ctr">
            <a:spAutoFit/>
          </a:bodyPr>
          <a:lstStyle/>
          <a:p>
            <a:pPr algn="ctr"/>
            <a:r>
              <a:rPr lang="fa-IR" sz="1400" b="1" dirty="0">
                <a:ln w="12700">
                  <a:solidFill>
                    <a:schemeClr val="accent6">
                      <a:lumMod val="7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cs typeface="B Zar" panose="00000400000000000000" pitchFamily="2" charset="-78"/>
              </a:rPr>
              <a:t>قطع رحم و بی محبتی به خویشان</a:t>
            </a:r>
          </a:p>
        </p:txBody>
      </p:sp>
      <p:sp>
        <p:nvSpPr>
          <p:cNvPr id="14" name="Rounded Rectangle 13"/>
          <p:cNvSpPr/>
          <p:nvPr/>
        </p:nvSpPr>
        <p:spPr>
          <a:xfrm>
            <a:off x="830400" y="4038601"/>
            <a:ext cx="1600202" cy="360000"/>
          </a:xfrm>
          <a:prstGeom prst="roundRect">
            <a:avLst/>
          </a:prstGeom>
          <a:solidFill>
            <a:schemeClr val="accent3">
              <a:lumMod val="60000"/>
              <a:lumOff val="40000"/>
            </a:schemeClr>
          </a:solidFill>
        </p:spPr>
        <p:style>
          <a:lnRef idx="0">
            <a:schemeClr val="accent2"/>
          </a:lnRef>
          <a:fillRef idx="3">
            <a:schemeClr val="accent2"/>
          </a:fillRef>
          <a:effectRef idx="3">
            <a:schemeClr val="accent2"/>
          </a:effectRef>
          <a:fontRef idx="minor">
            <a:schemeClr val="lt1"/>
          </a:fontRef>
        </p:style>
        <p:txBody>
          <a:bodyPr rtlCol="1" anchor="ctr">
            <a:scene3d>
              <a:camera prst="orthographicFront"/>
              <a:lightRig rig="glow" dir="tl">
                <a:rot lat="0" lon="0" rev="5400000"/>
              </a:lightRig>
            </a:scene3d>
            <a:sp3d contourW="12700">
              <a:contourClr>
                <a:schemeClr val="accent6">
                  <a:shade val="73000"/>
                </a:schemeClr>
              </a:contourClr>
            </a:sp3d>
          </a:bodyPr>
          <a:lstStyle/>
          <a:p>
            <a:pPr algn="ctr" rtl="1"/>
            <a:r>
              <a:rPr lang="fa-IR" sz="2000" b="1" dirty="0">
                <a:ln w="11430">
                  <a:solidFill>
                    <a:srgbClr val="FF0000"/>
                  </a:solidFill>
                </a:ln>
                <a:solidFill>
                  <a:srgbClr val="FF0000"/>
                </a:solidFill>
                <a:effectLst>
                  <a:outerShdw blurRad="80000" dist="40000" dir="5040000" algn="tl">
                    <a:srgbClr val="000000">
                      <a:alpha val="30000"/>
                    </a:srgbClr>
                  </a:outerShdw>
                </a:effectLst>
                <a:cs typeface="B Badr" panose="00000400000000000000" pitchFamily="2" charset="-78"/>
              </a:rPr>
              <a:t>کاهش عمر</a:t>
            </a:r>
          </a:p>
        </p:txBody>
      </p:sp>
      <p:sp>
        <p:nvSpPr>
          <p:cNvPr id="15" name="TextBox 14"/>
          <p:cNvSpPr txBox="1"/>
          <p:nvPr/>
        </p:nvSpPr>
        <p:spPr>
          <a:xfrm>
            <a:off x="2811601" y="4532293"/>
            <a:ext cx="3111299" cy="954107"/>
          </a:xfrm>
          <a:prstGeom prst="leftArrowCallout">
            <a:avLst>
              <a:gd name="adj1" fmla="val 25000"/>
              <a:gd name="adj2" fmla="val 25000"/>
              <a:gd name="adj3" fmla="val 25000"/>
              <a:gd name="adj4" fmla="val 87883"/>
            </a:avLst>
          </a:prstGeom>
        </p:spPr>
        <p:style>
          <a:lnRef idx="1">
            <a:schemeClr val="accent5"/>
          </a:lnRef>
          <a:fillRef idx="3">
            <a:schemeClr val="accent5"/>
          </a:fillRef>
          <a:effectRef idx="2">
            <a:schemeClr val="accent5"/>
          </a:effectRef>
          <a:fontRef idx="minor">
            <a:schemeClr val="lt1"/>
          </a:fontRef>
        </p:style>
        <p:txBody>
          <a:bodyPr wrap="square" rtlCol="1" anchor="ctr">
            <a:spAutoFit/>
          </a:bodyPr>
          <a:lstStyle/>
          <a:p>
            <a:pPr algn="ctr"/>
            <a:r>
              <a:rPr lang="fa-IR" sz="1400" b="1" dirty="0">
                <a:ln w="12700">
                  <a:solidFill>
                    <a:schemeClr val="accent6">
                      <a:lumMod val="7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cs typeface="B Zar" panose="00000400000000000000" pitchFamily="2" charset="-78"/>
              </a:rPr>
              <a:t>احسان به والدین، امانت داری، لقمه حلال، آب دادن به درخت تشنه سیراب کردن حیواناتبر طرف کردن اندوه و غصه دیگران</a:t>
            </a:r>
          </a:p>
        </p:txBody>
      </p:sp>
      <p:sp>
        <p:nvSpPr>
          <p:cNvPr id="16" name="Rounded Rectangle 15"/>
          <p:cNvSpPr/>
          <p:nvPr/>
        </p:nvSpPr>
        <p:spPr>
          <a:xfrm>
            <a:off x="830400" y="4532292"/>
            <a:ext cx="1600201" cy="954107"/>
          </a:xfrm>
          <a:prstGeom prst="roundRect">
            <a:avLst/>
          </a:prstGeom>
          <a:solidFill>
            <a:srgbClr val="FFFF00"/>
          </a:solidFill>
        </p:spPr>
        <p:style>
          <a:lnRef idx="0">
            <a:schemeClr val="accent2"/>
          </a:lnRef>
          <a:fillRef idx="3">
            <a:schemeClr val="accent2"/>
          </a:fillRef>
          <a:effectRef idx="3">
            <a:schemeClr val="accent2"/>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fa-IR" sz="2000" b="1" dirty="0">
                <a:ln w="11430">
                  <a:solidFill>
                    <a:schemeClr val="accent6">
                      <a:lumMod val="75000"/>
                    </a:schemeClr>
                  </a:solidFill>
                </a:ln>
                <a:solidFill>
                  <a:schemeClr val="accent6">
                    <a:lumMod val="60000"/>
                    <a:lumOff val="40000"/>
                  </a:schemeClr>
                </a:solidFill>
                <a:cs typeface="B Badr" panose="00000400000000000000" pitchFamily="2" charset="-78"/>
              </a:rPr>
              <a:t>بهبود یافتن زندگی</a:t>
            </a:r>
          </a:p>
        </p:txBody>
      </p:sp>
      <p:sp>
        <p:nvSpPr>
          <p:cNvPr id="17" name="TextBox 16"/>
          <p:cNvSpPr txBox="1"/>
          <p:nvPr/>
        </p:nvSpPr>
        <p:spPr>
          <a:xfrm>
            <a:off x="2811600" y="5575189"/>
            <a:ext cx="3132000" cy="828000"/>
          </a:xfrm>
          <a:prstGeom prst="leftArrowCallout">
            <a:avLst>
              <a:gd name="adj1" fmla="val 25000"/>
              <a:gd name="adj2" fmla="val 25000"/>
              <a:gd name="adj3" fmla="val 25000"/>
              <a:gd name="adj4" fmla="val 87883"/>
            </a:avLst>
          </a:prstGeom>
        </p:spPr>
        <p:style>
          <a:lnRef idx="1">
            <a:schemeClr val="accent5"/>
          </a:lnRef>
          <a:fillRef idx="3">
            <a:schemeClr val="accent5"/>
          </a:fillRef>
          <a:effectRef idx="2">
            <a:schemeClr val="accent5"/>
          </a:effectRef>
          <a:fontRef idx="minor">
            <a:schemeClr val="lt1"/>
          </a:fontRef>
        </p:style>
        <p:txBody>
          <a:bodyPr wrap="square" rtlCol="1" anchor="ctr">
            <a:spAutoFit/>
          </a:bodyPr>
          <a:lstStyle/>
          <a:p>
            <a:pPr algn="ctr"/>
            <a:r>
              <a:rPr lang="fa-IR" sz="1400" b="1" dirty="0">
                <a:ln w="12700">
                  <a:solidFill>
                    <a:schemeClr val="accent6">
                      <a:lumMod val="7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cs typeface="B Zar" panose="00000400000000000000" pitchFamily="2" charset="-78"/>
              </a:rPr>
              <a:t>ظلم به دیگران و افزایش گناه، اعم از فردی و اجتماعی</a:t>
            </a:r>
          </a:p>
        </p:txBody>
      </p:sp>
      <p:sp>
        <p:nvSpPr>
          <p:cNvPr id="18" name="Rounded Rectangle 17"/>
          <p:cNvSpPr/>
          <p:nvPr/>
        </p:nvSpPr>
        <p:spPr>
          <a:xfrm>
            <a:off x="830400" y="5575189"/>
            <a:ext cx="1600201" cy="828000"/>
          </a:xfrm>
          <a:prstGeom prst="roundRect">
            <a:avLst/>
          </a:prstGeom>
          <a:solidFill>
            <a:schemeClr val="accent3">
              <a:lumMod val="60000"/>
              <a:lumOff val="40000"/>
            </a:schemeClr>
          </a:solidFill>
        </p:spPr>
        <p:style>
          <a:lnRef idx="0">
            <a:schemeClr val="accent2"/>
          </a:lnRef>
          <a:fillRef idx="3">
            <a:schemeClr val="accent2"/>
          </a:fillRef>
          <a:effectRef idx="3">
            <a:schemeClr val="accent2"/>
          </a:effectRef>
          <a:fontRef idx="minor">
            <a:schemeClr val="lt1"/>
          </a:fontRef>
        </p:style>
        <p:txBody>
          <a:bodyPr rtlCol="1" anchor="ctr">
            <a:scene3d>
              <a:camera prst="orthographicFront"/>
              <a:lightRig rig="glow" dir="tl">
                <a:rot lat="0" lon="0" rev="5400000"/>
              </a:lightRig>
            </a:scene3d>
            <a:sp3d contourW="12700">
              <a:contourClr>
                <a:schemeClr val="accent6">
                  <a:shade val="73000"/>
                </a:schemeClr>
              </a:contourClr>
            </a:sp3d>
          </a:bodyPr>
          <a:lstStyle/>
          <a:p>
            <a:pPr algn="ctr" rtl="1"/>
            <a:r>
              <a:rPr lang="fa-IR" sz="1500" b="1" dirty="0">
                <a:ln w="11430">
                  <a:solidFill>
                    <a:srgbClr val="FF0000"/>
                  </a:solidFill>
                </a:ln>
                <a:solidFill>
                  <a:srgbClr val="FF0000"/>
                </a:solidFill>
                <a:effectLst>
                  <a:outerShdw blurRad="80000" dist="40000" dir="5040000" algn="tl">
                    <a:srgbClr val="000000">
                      <a:alpha val="30000"/>
                    </a:srgbClr>
                  </a:outerShdw>
                </a:effectLst>
                <a:cs typeface="B Badr" panose="00000400000000000000" pitchFamily="2" charset="-78"/>
              </a:rPr>
              <a:t>آثار زیان باری از جمله</a:t>
            </a:r>
          </a:p>
          <a:p>
            <a:pPr algn="ctr" rtl="1"/>
            <a:r>
              <a:rPr lang="fa-IR" sz="1500" b="1" dirty="0">
                <a:ln w="11430">
                  <a:solidFill>
                    <a:srgbClr val="FF0000"/>
                  </a:solidFill>
                </a:ln>
                <a:solidFill>
                  <a:srgbClr val="FF0000"/>
                </a:solidFill>
                <a:effectLst>
                  <a:outerShdw blurRad="80000" dist="40000" dir="5040000" algn="tl">
                    <a:srgbClr val="000000">
                      <a:alpha val="30000"/>
                    </a:srgbClr>
                  </a:outerShdw>
                </a:effectLst>
                <a:cs typeface="B Badr" panose="00000400000000000000" pitchFamily="2" charset="-78"/>
              </a:rPr>
              <a:t>«نزول بلا و عدم استجابت دعا»</a:t>
            </a:r>
          </a:p>
        </p:txBody>
      </p:sp>
      <p:sp>
        <p:nvSpPr>
          <p:cNvPr id="19" name="TextBox 18"/>
          <p:cNvSpPr txBox="1"/>
          <p:nvPr/>
        </p:nvSpPr>
        <p:spPr>
          <a:xfrm rot="16200000">
            <a:off x="5535362" y="3989638"/>
            <a:ext cx="2093276" cy="972000"/>
          </a:xfrm>
          <a:prstGeom prst="leftArrowCallout">
            <a:avLst>
              <a:gd name="adj1" fmla="val 25000"/>
              <a:gd name="adj2" fmla="val 25000"/>
              <a:gd name="adj3" fmla="val 25000"/>
              <a:gd name="adj4" fmla="val 87883"/>
            </a:avLst>
          </a:prstGeom>
        </p:spPr>
        <p:style>
          <a:lnRef idx="1">
            <a:schemeClr val="accent5"/>
          </a:lnRef>
          <a:fillRef idx="3">
            <a:schemeClr val="accent5"/>
          </a:fillRef>
          <a:effectRef idx="2">
            <a:schemeClr val="accent5"/>
          </a:effectRef>
          <a:fontRef idx="minor">
            <a:schemeClr val="lt1"/>
          </a:fontRef>
        </p:style>
        <p:txBody>
          <a:bodyPr wrap="square" rtlCol="1" anchor="ctr">
            <a:spAutoFit/>
          </a:bodyPr>
          <a:lstStyle/>
          <a:p>
            <a:pPr algn="ctr"/>
            <a:r>
              <a:rPr lang="fa-IR" sz="1400" b="1" dirty="0">
                <a:ln w="12700">
                  <a:solidFill>
                    <a:schemeClr val="accent6">
                      <a:lumMod val="7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cs typeface="B Zar" panose="00000400000000000000" pitchFamily="2" charset="-78"/>
              </a:rPr>
              <a:t>تقوا و ایمان واقعی به خداوند</a:t>
            </a:r>
          </a:p>
        </p:txBody>
      </p:sp>
      <p:sp>
        <p:nvSpPr>
          <p:cNvPr id="20" name="Rounded Rectangle 19"/>
          <p:cNvSpPr/>
          <p:nvPr/>
        </p:nvSpPr>
        <p:spPr>
          <a:xfrm rot="16200000">
            <a:off x="6177302" y="5493888"/>
            <a:ext cx="828000" cy="990601"/>
          </a:xfrm>
          <a:prstGeom prst="roundRect">
            <a:avLst/>
          </a:prstGeom>
          <a:solidFill>
            <a:srgbClr val="FFFF00"/>
          </a:solidFill>
        </p:spPr>
        <p:style>
          <a:lnRef idx="0">
            <a:schemeClr val="accent2"/>
          </a:lnRef>
          <a:fillRef idx="3">
            <a:schemeClr val="accent2"/>
          </a:fillRef>
          <a:effectRef idx="3">
            <a:schemeClr val="accent2"/>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fa-IR" sz="1700" b="1" dirty="0">
                <a:ln w="11430">
                  <a:solidFill>
                    <a:schemeClr val="accent6">
                      <a:lumMod val="75000"/>
                    </a:schemeClr>
                  </a:solidFill>
                </a:ln>
                <a:solidFill>
                  <a:schemeClr val="accent6">
                    <a:lumMod val="60000"/>
                    <a:lumOff val="40000"/>
                  </a:schemeClr>
                </a:solidFill>
                <a:cs typeface="B Badr" panose="00000400000000000000" pitchFamily="2" charset="-78"/>
              </a:rPr>
              <a:t>نزول برکات الهی</a:t>
            </a:r>
          </a:p>
        </p:txBody>
      </p:sp>
      <p:sp>
        <p:nvSpPr>
          <p:cNvPr id="21" name="Rectangular Callout 20"/>
          <p:cNvSpPr/>
          <p:nvPr/>
        </p:nvSpPr>
        <p:spPr>
          <a:xfrm rot="5400000">
            <a:off x="6421748" y="4455837"/>
            <a:ext cx="2974186" cy="920518"/>
          </a:xfrm>
          <a:prstGeom prst="wedgeRectCallout">
            <a:avLst>
              <a:gd name="adj1" fmla="val -21035"/>
              <a:gd name="adj2" fmla="val 71222"/>
            </a:avLst>
          </a:prstGeom>
          <a:ln/>
        </p:spPr>
        <p:style>
          <a:lnRef idx="1">
            <a:schemeClr val="accent6"/>
          </a:lnRef>
          <a:fillRef idx="3">
            <a:schemeClr val="accent6"/>
          </a:fillRef>
          <a:effectRef idx="2">
            <a:schemeClr val="accent6"/>
          </a:effectRef>
          <a:fontRef idx="minor">
            <a:schemeClr val="lt1"/>
          </a:fontRef>
        </p:style>
        <p:txBody>
          <a:bodyPr rtlCol="1" anchor="ctr"/>
          <a:lstStyle/>
          <a:p>
            <a:pPr lvl="0" algn="ctr" rtl="1"/>
            <a:r>
              <a:rPr kumimoji="0" lang="fa-IR" b="1" i="0" strike="noStrike" kern="0" cap="none" spc="0" normalizeH="0" baseline="0" noProof="0" dirty="0">
                <a:ln w="18415" cmpd="sng">
                  <a:solidFill>
                    <a:schemeClr val="accent6">
                      <a:lumMod val="50000"/>
                    </a:schemeClr>
                  </a:solidFill>
                  <a:prstDash val="solid"/>
                </a:ln>
                <a:solidFill>
                  <a:schemeClr val="accent6">
                    <a:lumMod val="50000"/>
                  </a:schemeClr>
                </a:solidFill>
                <a:uLnTx/>
                <a:uFillTx/>
                <a:latin typeface="Gill Sans MT"/>
                <a:cs typeface="B Titr" panose="00000700000000000000" pitchFamily="2" charset="-78"/>
              </a:rPr>
              <a:t>برخی از نمونه</a:t>
            </a:r>
            <a:r>
              <a:rPr kumimoji="0" lang="fa-IR" b="1" i="0" strike="noStrike" kern="0" cap="none" spc="0" normalizeH="0" noProof="0" dirty="0">
                <a:ln w="18415" cmpd="sng">
                  <a:solidFill>
                    <a:schemeClr val="accent6">
                      <a:lumMod val="50000"/>
                    </a:schemeClr>
                  </a:solidFill>
                  <a:prstDash val="solid"/>
                </a:ln>
                <a:solidFill>
                  <a:schemeClr val="accent6">
                    <a:lumMod val="50000"/>
                  </a:schemeClr>
                </a:solidFill>
                <a:uLnTx/>
                <a:uFillTx/>
                <a:latin typeface="Gill Sans MT"/>
                <a:cs typeface="B Titr" panose="00000700000000000000" pitchFamily="2" charset="-78"/>
              </a:rPr>
              <a:t> های </a:t>
            </a:r>
            <a:r>
              <a:rPr kumimoji="0" lang="fa-IR" b="1" i="0" strike="noStrike" kern="0" cap="none" normalizeH="0" noProof="0" dirty="0">
                <a:ln w="18415" cmpd="sng">
                  <a:solidFill>
                    <a:schemeClr val="accent6">
                      <a:lumMod val="50000"/>
                    </a:schemeClr>
                  </a:solidFill>
                  <a:prstDash val="solid"/>
                </a:ln>
                <a:solidFill>
                  <a:schemeClr val="accent6">
                    <a:lumMod val="50000"/>
                  </a:schemeClr>
                </a:solidFill>
                <a:effectLst>
                  <a:outerShdw blurRad="38100" dist="38100" dir="2700000" algn="tl">
                    <a:srgbClr val="000000">
                      <a:alpha val="43137"/>
                    </a:srgbClr>
                  </a:outerShdw>
                </a:effectLst>
                <a:uLnTx/>
                <a:uFillTx/>
                <a:latin typeface="Gill Sans MT"/>
                <a:cs typeface="B Titr" panose="00000700000000000000" pitchFamily="2" charset="-78"/>
              </a:rPr>
              <a:t>سنت</a:t>
            </a:r>
            <a:r>
              <a:rPr kumimoji="0" lang="fa-IR" b="1" i="0" u="dash" strike="noStrike" kern="0" cap="none" normalizeH="0" noProof="0" dirty="0">
                <a:ln w="18415" cmpd="sng">
                  <a:solidFill>
                    <a:schemeClr val="accent6">
                      <a:lumMod val="50000"/>
                    </a:schemeClr>
                  </a:solidFill>
                  <a:prstDash val="solid"/>
                </a:ln>
                <a:solidFill>
                  <a:schemeClr val="accent6">
                    <a:lumMod val="50000"/>
                  </a:schemeClr>
                </a:solidFill>
                <a:effectLst>
                  <a:outerShdw blurRad="38100" dist="38100" dir="2700000" algn="tl">
                    <a:srgbClr val="000000">
                      <a:alpha val="43137"/>
                    </a:srgbClr>
                  </a:outerShdw>
                </a:effectLst>
                <a:uLnTx/>
                <a:uFillTx/>
                <a:latin typeface="Gill Sans MT"/>
                <a:cs typeface="B Titr" panose="00000700000000000000" pitchFamily="2" charset="-78"/>
              </a:rPr>
              <a:t> </a:t>
            </a:r>
            <a:r>
              <a:rPr kumimoji="0" lang="fa-IR" b="1" i="0" u="dash" strike="noStrike" kern="0" normalizeH="0" noProof="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Gill Sans MT"/>
                <a:cs typeface="B Titr" panose="00000700000000000000" pitchFamily="2" charset="-78"/>
              </a:rPr>
              <a:t>تاثیر اعمال</a:t>
            </a: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V="1">
            <a:off x="0" y="7206866"/>
            <a:ext cx="73269" cy="72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13332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par>
                                <p:cTn id="8" presetID="26"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870">
                                          <p:stCondLst>
                                            <p:cond delay="0"/>
                                          </p:stCondLst>
                                        </p:cTn>
                                        <p:tgtEl>
                                          <p:spTgt spid="8"/>
                                        </p:tgtEl>
                                      </p:cBhvr>
                                    </p:animEffect>
                                    <p:anim calcmode="lin" valueType="num">
                                      <p:cBhvr>
                                        <p:cTn id="11" dur="2733"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2" dur="996"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3" dur="996" tmFilter="0, 0; 0.125,0.2665; 0.25,0.4; 0.375,0.465; 0.5,0.5;  0.625,0.535; 0.75,0.6; 0.875,0.7335; 1,1">
                                          <p:stCondLst>
                                            <p:cond delay="996"/>
                                          </p:stCondLst>
                                        </p:cTn>
                                        <p:tgtEl>
                                          <p:spTgt spid="8"/>
                                        </p:tgtEl>
                                        <p:attrNameLst>
                                          <p:attrName>ppt_y</p:attrName>
                                        </p:attrNameLst>
                                      </p:cBhvr>
                                      <p:tavLst>
                                        <p:tav tm="0" fmla="#ppt_y-sin(pi*$)/9">
                                          <p:val>
                                            <p:fltVal val="0"/>
                                          </p:val>
                                        </p:tav>
                                        <p:tav tm="100000">
                                          <p:val>
                                            <p:fltVal val="1"/>
                                          </p:val>
                                        </p:tav>
                                      </p:tavLst>
                                    </p:anim>
                                    <p:anim calcmode="lin" valueType="num">
                                      <p:cBhvr>
                                        <p:cTn id="14" dur="498" tmFilter="0, 0; 0.125,0.2665; 0.25,0.4; 0.375,0.465; 0.5,0.5;  0.625,0.535; 0.75,0.6; 0.875,0.7335; 1,1">
                                          <p:stCondLst>
                                            <p:cond delay="1986"/>
                                          </p:stCondLst>
                                        </p:cTn>
                                        <p:tgtEl>
                                          <p:spTgt spid="8"/>
                                        </p:tgtEl>
                                        <p:attrNameLst>
                                          <p:attrName>ppt_y</p:attrName>
                                        </p:attrNameLst>
                                      </p:cBhvr>
                                      <p:tavLst>
                                        <p:tav tm="0" fmla="#ppt_y-sin(pi*$)/27">
                                          <p:val>
                                            <p:fltVal val="0"/>
                                          </p:val>
                                        </p:tav>
                                        <p:tav tm="100000">
                                          <p:val>
                                            <p:fltVal val="1"/>
                                          </p:val>
                                        </p:tav>
                                      </p:tavLst>
                                    </p:anim>
                                    <p:anim calcmode="lin" valueType="num">
                                      <p:cBhvr>
                                        <p:cTn id="15" dur="246" tmFilter="0, 0; 0.125,0.2665; 0.25,0.4; 0.375,0.465; 0.5,0.5;  0.625,0.535; 0.75,0.6; 0.875,0.7335; 1,1">
                                          <p:stCondLst>
                                            <p:cond delay="2484"/>
                                          </p:stCondLst>
                                        </p:cTn>
                                        <p:tgtEl>
                                          <p:spTgt spid="8"/>
                                        </p:tgtEl>
                                        <p:attrNameLst>
                                          <p:attrName>ppt_y</p:attrName>
                                        </p:attrNameLst>
                                      </p:cBhvr>
                                      <p:tavLst>
                                        <p:tav tm="0" fmla="#ppt_y-sin(pi*$)/81">
                                          <p:val>
                                            <p:fltVal val="0"/>
                                          </p:val>
                                        </p:tav>
                                        <p:tav tm="100000">
                                          <p:val>
                                            <p:fltVal val="1"/>
                                          </p:val>
                                        </p:tav>
                                      </p:tavLst>
                                    </p:anim>
                                    <p:animScale>
                                      <p:cBhvr>
                                        <p:cTn id="16" dur="39">
                                          <p:stCondLst>
                                            <p:cond delay="975"/>
                                          </p:stCondLst>
                                        </p:cTn>
                                        <p:tgtEl>
                                          <p:spTgt spid="8"/>
                                        </p:tgtEl>
                                      </p:cBhvr>
                                      <p:to x="100000" y="60000"/>
                                    </p:animScale>
                                    <p:animScale>
                                      <p:cBhvr>
                                        <p:cTn id="17" dur="249" decel="50000">
                                          <p:stCondLst>
                                            <p:cond delay="1014"/>
                                          </p:stCondLst>
                                        </p:cTn>
                                        <p:tgtEl>
                                          <p:spTgt spid="8"/>
                                        </p:tgtEl>
                                      </p:cBhvr>
                                      <p:to x="100000" y="100000"/>
                                    </p:animScale>
                                    <p:animScale>
                                      <p:cBhvr>
                                        <p:cTn id="18" dur="39">
                                          <p:stCondLst>
                                            <p:cond delay="1968"/>
                                          </p:stCondLst>
                                        </p:cTn>
                                        <p:tgtEl>
                                          <p:spTgt spid="8"/>
                                        </p:tgtEl>
                                      </p:cBhvr>
                                      <p:to x="100000" y="80000"/>
                                    </p:animScale>
                                    <p:animScale>
                                      <p:cBhvr>
                                        <p:cTn id="19" dur="249" decel="50000">
                                          <p:stCondLst>
                                            <p:cond delay="2007"/>
                                          </p:stCondLst>
                                        </p:cTn>
                                        <p:tgtEl>
                                          <p:spTgt spid="8"/>
                                        </p:tgtEl>
                                      </p:cBhvr>
                                      <p:to x="100000" y="100000"/>
                                    </p:animScale>
                                    <p:animScale>
                                      <p:cBhvr>
                                        <p:cTn id="20" dur="39">
                                          <p:stCondLst>
                                            <p:cond delay="2463"/>
                                          </p:stCondLst>
                                        </p:cTn>
                                        <p:tgtEl>
                                          <p:spTgt spid="8"/>
                                        </p:tgtEl>
                                      </p:cBhvr>
                                      <p:to x="100000" y="90000"/>
                                    </p:animScale>
                                    <p:animScale>
                                      <p:cBhvr>
                                        <p:cTn id="21" dur="249" decel="50000">
                                          <p:stCondLst>
                                            <p:cond delay="2502"/>
                                          </p:stCondLst>
                                        </p:cTn>
                                        <p:tgtEl>
                                          <p:spTgt spid="8"/>
                                        </p:tgtEl>
                                      </p:cBhvr>
                                      <p:to x="100000" y="100000"/>
                                    </p:animScale>
                                    <p:animScale>
                                      <p:cBhvr>
                                        <p:cTn id="22" dur="39">
                                          <p:stCondLst>
                                            <p:cond delay="2712"/>
                                          </p:stCondLst>
                                        </p:cTn>
                                        <p:tgtEl>
                                          <p:spTgt spid="8"/>
                                        </p:tgtEl>
                                      </p:cBhvr>
                                      <p:to x="100000" y="95000"/>
                                    </p:animScale>
                                    <p:animScale>
                                      <p:cBhvr>
                                        <p:cTn id="23" dur="249" decel="50000">
                                          <p:stCondLst>
                                            <p:cond delay="2751"/>
                                          </p:stCondLst>
                                        </p:cTn>
                                        <p:tgtEl>
                                          <p:spTgt spid="8"/>
                                        </p:tgtEl>
                                      </p:cBhvr>
                                      <p:to x="100000" y="100000"/>
                                    </p:animScale>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32"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circle(out)">
                                      <p:cBhvr>
                                        <p:cTn id="33" dur="20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32"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circle(out)">
                                      <p:cBhvr>
                                        <p:cTn id="38" dur="20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32"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circle(out)">
                                      <p:cBhvr>
                                        <p:cTn id="43" dur="20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32"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circle(out)">
                                      <p:cBhvr>
                                        <p:cTn id="48" dur="20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32"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circle(out)">
                                      <p:cBhvr>
                                        <p:cTn id="53" dur="2000"/>
                                        <p:tgtEl>
                                          <p:spTgt spid="20"/>
                                        </p:tgtEl>
                                      </p:cBhvr>
                                    </p:animEffect>
                                  </p:childTnLst>
                                </p:cTn>
                              </p:par>
                              <p:par>
                                <p:cTn id="54" presetID="26" presetClass="entr" presetSubtype="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down)">
                                      <p:cBhvr>
                                        <p:cTn id="56" dur="870">
                                          <p:stCondLst>
                                            <p:cond delay="0"/>
                                          </p:stCondLst>
                                        </p:cTn>
                                        <p:tgtEl>
                                          <p:spTgt spid="21"/>
                                        </p:tgtEl>
                                      </p:cBhvr>
                                    </p:animEffect>
                                    <p:anim calcmode="lin" valueType="num">
                                      <p:cBhvr>
                                        <p:cTn id="57" dur="2733"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58" dur="996"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59" dur="996" tmFilter="0, 0; 0.125,0.2665; 0.25,0.4; 0.375,0.465; 0.5,0.5;  0.625,0.535; 0.75,0.6; 0.875,0.7335; 1,1">
                                          <p:stCondLst>
                                            <p:cond delay="996"/>
                                          </p:stCondLst>
                                        </p:cTn>
                                        <p:tgtEl>
                                          <p:spTgt spid="21"/>
                                        </p:tgtEl>
                                        <p:attrNameLst>
                                          <p:attrName>ppt_y</p:attrName>
                                        </p:attrNameLst>
                                      </p:cBhvr>
                                      <p:tavLst>
                                        <p:tav tm="0" fmla="#ppt_y-sin(pi*$)/9">
                                          <p:val>
                                            <p:fltVal val="0"/>
                                          </p:val>
                                        </p:tav>
                                        <p:tav tm="100000">
                                          <p:val>
                                            <p:fltVal val="1"/>
                                          </p:val>
                                        </p:tav>
                                      </p:tavLst>
                                    </p:anim>
                                    <p:anim calcmode="lin" valueType="num">
                                      <p:cBhvr>
                                        <p:cTn id="60" dur="498" tmFilter="0, 0; 0.125,0.2665; 0.25,0.4; 0.375,0.465; 0.5,0.5;  0.625,0.535; 0.75,0.6; 0.875,0.7335; 1,1">
                                          <p:stCondLst>
                                            <p:cond delay="1986"/>
                                          </p:stCondLst>
                                        </p:cTn>
                                        <p:tgtEl>
                                          <p:spTgt spid="21"/>
                                        </p:tgtEl>
                                        <p:attrNameLst>
                                          <p:attrName>ppt_y</p:attrName>
                                        </p:attrNameLst>
                                      </p:cBhvr>
                                      <p:tavLst>
                                        <p:tav tm="0" fmla="#ppt_y-sin(pi*$)/27">
                                          <p:val>
                                            <p:fltVal val="0"/>
                                          </p:val>
                                        </p:tav>
                                        <p:tav tm="100000">
                                          <p:val>
                                            <p:fltVal val="1"/>
                                          </p:val>
                                        </p:tav>
                                      </p:tavLst>
                                    </p:anim>
                                    <p:anim calcmode="lin" valueType="num">
                                      <p:cBhvr>
                                        <p:cTn id="61" dur="246" tmFilter="0, 0; 0.125,0.2665; 0.25,0.4; 0.375,0.465; 0.5,0.5;  0.625,0.535; 0.75,0.6; 0.875,0.7335; 1,1">
                                          <p:stCondLst>
                                            <p:cond delay="2484"/>
                                          </p:stCondLst>
                                        </p:cTn>
                                        <p:tgtEl>
                                          <p:spTgt spid="21"/>
                                        </p:tgtEl>
                                        <p:attrNameLst>
                                          <p:attrName>ppt_y</p:attrName>
                                        </p:attrNameLst>
                                      </p:cBhvr>
                                      <p:tavLst>
                                        <p:tav tm="0" fmla="#ppt_y-sin(pi*$)/81">
                                          <p:val>
                                            <p:fltVal val="0"/>
                                          </p:val>
                                        </p:tav>
                                        <p:tav tm="100000">
                                          <p:val>
                                            <p:fltVal val="1"/>
                                          </p:val>
                                        </p:tav>
                                      </p:tavLst>
                                    </p:anim>
                                    <p:animScale>
                                      <p:cBhvr>
                                        <p:cTn id="62" dur="39">
                                          <p:stCondLst>
                                            <p:cond delay="975"/>
                                          </p:stCondLst>
                                        </p:cTn>
                                        <p:tgtEl>
                                          <p:spTgt spid="21"/>
                                        </p:tgtEl>
                                      </p:cBhvr>
                                      <p:to x="100000" y="60000"/>
                                    </p:animScale>
                                    <p:animScale>
                                      <p:cBhvr>
                                        <p:cTn id="63" dur="249" decel="50000">
                                          <p:stCondLst>
                                            <p:cond delay="1014"/>
                                          </p:stCondLst>
                                        </p:cTn>
                                        <p:tgtEl>
                                          <p:spTgt spid="21"/>
                                        </p:tgtEl>
                                      </p:cBhvr>
                                      <p:to x="100000" y="100000"/>
                                    </p:animScale>
                                    <p:animScale>
                                      <p:cBhvr>
                                        <p:cTn id="64" dur="39">
                                          <p:stCondLst>
                                            <p:cond delay="1968"/>
                                          </p:stCondLst>
                                        </p:cTn>
                                        <p:tgtEl>
                                          <p:spTgt spid="21"/>
                                        </p:tgtEl>
                                      </p:cBhvr>
                                      <p:to x="100000" y="80000"/>
                                    </p:animScale>
                                    <p:animScale>
                                      <p:cBhvr>
                                        <p:cTn id="65" dur="249" decel="50000">
                                          <p:stCondLst>
                                            <p:cond delay="2007"/>
                                          </p:stCondLst>
                                        </p:cTn>
                                        <p:tgtEl>
                                          <p:spTgt spid="21"/>
                                        </p:tgtEl>
                                      </p:cBhvr>
                                      <p:to x="100000" y="100000"/>
                                    </p:animScale>
                                    <p:animScale>
                                      <p:cBhvr>
                                        <p:cTn id="66" dur="39">
                                          <p:stCondLst>
                                            <p:cond delay="2463"/>
                                          </p:stCondLst>
                                        </p:cTn>
                                        <p:tgtEl>
                                          <p:spTgt spid="21"/>
                                        </p:tgtEl>
                                      </p:cBhvr>
                                      <p:to x="100000" y="90000"/>
                                    </p:animScale>
                                    <p:animScale>
                                      <p:cBhvr>
                                        <p:cTn id="67" dur="249" decel="50000">
                                          <p:stCondLst>
                                            <p:cond delay="2502"/>
                                          </p:stCondLst>
                                        </p:cTn>
                                        <p:tgtEl>
                                          <p:spTgt spid="21"/>
                                        </p:tgtEl>
                                      </p:cBhvr>
                                      <p:to x="100000" y="100000"/>
                                    </p:animScale>
                                    <p:animScale>
                                      <p:cBhvr>
                                        <p:cTn id="68" dur="39">
                                          <p:stCondLst>
                                            <p:cond delay="2712"/>
                                          </p:stCondLst>
                                        </p:cTn>
                                        <p:tgtEl>
                                          <p:spTgt spid="21"/>
                                        </p:tgtEl>
                                      </p:cBhvr>
                                      <p:to x="100000" y="95000"/>
                                    </p:animScale>
                                    <p:animScale>
                                      <p:cBhvr>
                                        <p:cTn id="69" dur="249" decel="50000">
                                          <p:stCondLst>
                                            <p:cond delay="2751"/>
                                          </p:stCondLst>
                                        </p:cTn>
                                        <p:tgtEl>
                                          <p:spTgt spid="21"/>
                                        </p:tgtEl>
                                      </p:cBhvr>
                                      <p:to x="100000" y="100000"/>
                                    </p:animScale>
                                  </p:childTnLst>
                                </p:cTn>
                              </p:par>
                            </p:childTnLst>
                          </p:cTn>
                        </p:par>
                      </p:childTnLst>
                    </p:cTn>
                  </p:par>
                  <p:par>
                    <p:cTn id="70" fill="hold">
                      <p:stCondLst>
                        <p:cond delay="indefinite"/>
                      </p:stCondLst>
                      <p:childTnLst>
                        <p:par>
                          <p:cTn id="71" fill="hold">
                            <p:stCondLst>
                              <p:cond delay="0"/>
                            </p:stCondLst>
                            <p:childTnLst>
                              <p:par>
                                <p:cTn id="72" presetID="6" presetClass="entr" presetSubtype="16" fill="hold" grpId="0" nodeType="clickEffect">
                                  <p:stCondLst>
                                    <p:cond delay="0"/>
                                  </p:stCondLst>
                                  <p:childTnLst>
                                    <p:set>
                                      <p:cBhvr>
                                        <p:cTn id="73" dur="1" fill="hold">
                                          <p:stCondLst>
                                            <p:cond delay="0"/>
                                          </p:stCondLst>
                                        </p:cTn>
                                        <p:tgtEl>
                                          <p:spTgt spid="11"/>
                                        </p:tgtEl>
                                        <p:attrNameLst>
                                          <p:attrName>style.visibility</p:attrName>
                                        </p:attrNameLst>
                                      </p:cBhvr>
                                      <p:to>
                                        <p:strVal val="visible"/>
                                      </p:to>
                                    </p:set>
                                    <p:animEffect transition="in" filter="circle(in)">
                                      <p:cBhvr>
                                        <p:cTn id="74" dur="2000"/>
                                        <p:tgtEl>
                                          <p:spTgt spid="11"/>
                                        </p:tgtEl>
                                      </p:cBhvr>
                                    </p:animEffect>
                                  </p:childTnLst>
                                </p:cTn>
                              </p:par>
                              <p:par>
                                <p:cTn id="75" presetID="6" presetClass="entr" presetSubtype="16" fill="hold" grpId="0" nodeType="with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circle(in)">
                                      <p:cBhvr>
                                        <p:cTn id="77" dur="2000"/>
                                        <p:tgtEl>
                                          <p:spTgt spid="13"/>
                                        </p:tgtEl>
                                      </p:cBhvr>
                                    </p:animEffect>
                                  </p:childTnLst>
                                </p:cTn>
                              </p:par>
                              <p:par>
                                <p:cTn id="78" presetID="6" presetClass="entr" presetSubtype="16" fill="hold" grpId="0" nodeType="withEffect">
                                  <p:stCondLst>
                                    <p:cond delay="0"/>
                                  </p:stCondLst>
                                  <p:childTnLst>
                                    <p:set>
                                      <p:cBhvr>
                                        <p:cTn id="79" dur="1" fill="hold">
                                          <p:stCondLst>
                                            <p:cond delay="0"/>
                                          </p:stCondLst>
                                        </p:cTn>
                                        <p:tgtEl>
                                          <p:spTgt spid="15"/>
                                        </p:tgtEl>
                                        <p:attrNameLst>
                                          <p:attrName>style.visibility</p:attrName>
                                        </p:attrNameLst>
                                      </p:cBhvr>
                                      <p:to>
                                        <p:strVal val="visible"/>
                                      </p:to>
                                    </p:set>
                                    <p:animEffect transition="in" filter="circle(in)">
                                      <p:cBhvr>
                                        <p:cTn id="80" dur="2000"/>
                                        <p:tgtEl>
                                          <p:spTgt spid="15"/>
                                        </p:tgtEl>
                                      </p:cBhvr>
                                    </p:animEffect>
                                  </p:childTnLst>
                                </p:cTn>
                              </p:par>
                              <p:par>
                                <p:cTn id="81" presetID="6" presetClass="entr" presetSubtype="16" fill="hold" grpId="0" nodeType="with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circle(in)">
                                      <p:cBhvr>
                                        <p:cTn id="83" dur="2000"/>
                                        <p:tgtEl>
                                          <p:spTgt spid="17"/>
                                        </p:tgtEl>
                                      </p:cBhvr>
                                    </p:animEffect>
                                  </p:childTnLst>
                                </p:cTn>
                              </p:par>
                              <p:par>
                                <p:cTn id="84" presetID="6" presetClass="entr" presetSubtype="16"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circle(in)">
                                      <p:cBhvr>
                                        <p:cTn id="86"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11" name="Rectangle 10"/>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15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صفحه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72</a:t>
            </a:r>
          </a:p>
        </p:txBody>
      </p:sp>
      <p:pic>
        <p:nvPicPr>
          <p:cNvPr id="12" name="Picture 11">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15" name="Up Arrow Callout 14"/>
          <p:cNvSpPr/>
          <p:nvPr/>
        </p:nvSpPr>
        <p:spPr>
          <a:xfrm>
            <a:off x="810057" y="5181600"/>
            <a:ext cx="7565555" cy="1219200"/>
          </a:xfrm>
          <a:prstGeom prst="upArrowCallout">
            <a:avLst>
              <a:gd name="adj1" fmla="val 50000"/>
              <a:gd name="adj2" fmla="val 22561"/>
              <a:gd name="adj3" fmla="val 25000"/>
              <a:gd name="adj4" fmla="val 72294"/>
            </a:avLst>
          </a:prstGeom>
          <a:solidFill>
            <a:schemeClr val="accent3">
              <a:lumMod val="60000"/>
              <a:lumOff val="40000"/>
            </a:schemeClr>
          </a:solidFill>
          <a:ln/>
        </p:spPr>
        <p:style>
          <a:lnRef idx="0">
            <a:schemeClr val="dk1"/>
          </a:lnRef>
          <a:fillRef idx="3">
            <a:schemeClr val="dk1"/>
          </a:fillRef>
          <a:effectRef idx="3">
            <a:schemeClr val="dk1"/>
          </a:effectRef>
          <a:fontRef idx="minor">
            <a:schemeClr val="lt1"/>
          </a:fontRef>
        </p:style>
        <p:txBody>
          <a:bodyPr rtlCol="1" anchor="ctr"/>
          <a:lstStyle/>
          <a:p>
            <a:pPr lvl="0" algn="ctr" rtl="1"/>
            <a:r>
              <a:rPr kumimoji="0" lang="fa-IR" sz="2300" b="1" i="0" u="none" strike="noStrike" kern="0" cap="none" spc="0" normalizeH="0" baseline="0" noProof="0" dirty="0">
                <a:ln w="18415" cmpd="sng">
                  <a:solidFill>
                    <a:srgbClr val="C00000"/>
                  </a:solidFill>
                  <a:prstDash val="solid"/>
                </a:ln>
                <a:solidFill>
                  <a:srgbClr val="C00000"/>
                </a:solidFill>
                <a:effectLst>
                  <a:outerShdw blurRad="63500" dir="3600000" algn="tl" rotWithShape="0">
                    <a:srgbClr val="000000">
                      <a:alpha val="70000"/>
                    </a:srgbClr>
                  </a:outerShdw>
                </a:effectLst>
                <a:uLnTx/>
                <a:uFillTx/>
                <a:latin typeface="Gill Sans MT"/>
                <a:cs typeface="B Nazanin" panose="00000400000000000000" pitchFamily="2" charset="-78"/>
              </a:rPr>
              <a:t>آیه</a:t>
            </a:r>
            <a:r>
              <a:rPr kumimoji="0" lang="fa-IR" sz="2300" b="1" i="0" u="none" strike="noStrike" kern="0" cap="none" spc="0" normalizeH="0" noProof="0" dirty="0">
                <a:ln w="18415" cmpd="sng">
                  <a:solidFill>
                    <a:srgbClr val="C00000"/>
                  </a:solidFill>
                  <a:prstDash val="solid"/>
                </a:ln>
                <a:solidFill>
                  <a:srgbClr val="C00000"/>
                </a:solidFill>
                <a:effectLst>
                  <a:outerShdw blurRad="63500" dir="3600000" algn="tl" rotWithShape="0">
                    <a:srgbClr val="000000">
                      <a:alpha val="70000"/>
                    </a:srgbClr>
                  </a:outerShdw>
                </a:effectLst>
                <a:uLnTx/>
                <a:uFillTx/>
                <a:latin typeface="Gill Sans MT"/>
                <a:cs typeface="B Nazanin" panose="00000400000000000000" pitchFamily="2" charset="-78"/>
              </a:rPr>
              <a:t> در رابطه با سنت تاثیر اعمال در زندگی انسان</a:t>
            </a:r>
          </a:p>
        </p:txBody>
      </p:sp>
      <p:sp>
        <p:nvSpPr>
          <p:cNvPr id="6" name="Title 1"/>
          <p:cNvSpPr txBox="1">
            <a:spLocks/>
          </p:cNvSpPr>
          <p:nvPr/>
        </p:nvSpPr>
        <p:spPr>
          <a:xfrm>
            <a:off x="4876800" y="914400"/>
            <a:ext cx="3492299" cy="4114800"/>
          </a:xfrm>
          <a:prstGeom prst="rect">
            <a:avLst/>
          </a:prstGeom>
          <a:solidFill>
            <a:schemeClr val="accent6">
              <a:lumMod val="20000"/>
              <a:lumOff val="80000"/>
            </a:schemeClr>
          </a:solidFill>
          <a:ln/>
        </p:spPr>
        <p:style>
          <a:lnRef idx="0">
            <a:schemeClr val="accent5"/>
          </a:lnRef>
          <a:fillRef idx="3">
            <a:schemeClr val="accent5"/>
          </a:fillRef>
          <a:effectRef idx="3">
            <a:schemeClr val="accent5"/>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lnSpc>
                <a:spcPct val="200000"/>
              </a:lnSpc>
            </a:pPr>
            <a:r>
              <a:rPr lang="fa-IR" sz="2200" b="1" dirty="0">
                <a:ln w="10541" cmpd="sng">
                  <a:solidFill>
                    <a:schemeClr val="accent6">
                      <a:lumMod val="75000"/>
                    </a:schemeClr>
                  </a:solidFill>
                  <a:prstDash val="solid"/>
                </a:ln>
                <a:solidFill>
                  <a:schemeClr val="accent3">
                    <a:lumMod val="75000"/>
                  </a:schemeClr>
                </a:solidFill>
                <a:effectLst/>
                <a:cs typeface="B Badr" panose="00000400000000000000" pitchFamily="2" charset="-78"/>
              </a:rPr>
              <a:t>وَ لَو اَنَّ اَهلَ القُرا آمَنوا وَ اتَّقَوا</a:t>
            </a:r>
          </a:p>
          <a:p>
            <a:pPr algn="ctr">
              <a:lnSpc>
                <a:spcPct val="200000"/>
              </a:lnSpc>
            </a:pPr>
            <a:r>
              <a:rPr lang="fa-IR" sz="2200" b="1" dirty="0">
                <a:ln w="10541" cmpd="sng">
                  <a:solidFill>
                    <a:schemeClr val="accent6">
                      <a:lumMod val="75000"/>
                    </a:schemeClr>
                  </a:solidFill>
                  <a:prstDash val="solid"/>
                </a:ln>
                <a:solidFill>
                  <a:schemeClr val="accent3">
                    <a:lumMod val="75000"/>
                  </a:schemeClr>
                </a:solidFill>
                <a:effectLst/>
                <a:cs typeface="B Badr" panose="00000400000000000000" pitchFamily="2" charset="-78"/>
              </a:rPr>
              <a:t>لَفَتَحنا عَلَیهِم</a:t>
            </a:r>
          </a:p>
          <a:p>
            <a:pPr algn="ctr">
              <a:lnSpc>
                <a:spcPct val="200000"/>
              </a:lnSpc>
            </a:pPr>
            <a:r>
              <a:rPr lang="fa-IR" sz="2200" b="1" dirty="0">
                <a:ln w="10541" cmpd="sng">
                  <a:solidFill>
                    <a:schemeClr val="accent6">
                      <a:lumMod val="75000"/>
                    </a:schemeClr>
                  </a:solidFill>
                  <a:prstDash val="solid"/>
                </a:ln>
                <a:solidFill>
                  <a:schemeClr val="accent3">
                    <a:lumMod val="75000"/>
                  </a:schemeClr>
                </a:solidFill>
                <a:effectLst/>
                <a:cs typeface="B Badr" panose="00000400000000000000" pitchFamily="2" charset="-78"/>
              </a:rPr>
              <a:t>بَرَکاتٍ مِنَ السَّماءِ وَالاَرضِ</a:t>
            </a:r>
          </a:p>
          <a:p>
            <a:pPr algn="ctr">
              <a:lnSpc>
                <a:spcPct val="200000"/>
              </a:lnSpc>
            </a:pPr>
            <a:r>
              <a:rPr lang="fa-IR" sz="2200" b="1" dirty="0">
                <a:ln w="10541" cmpd="sng">
                  <a:solidFill>
                    <a:schemeClr val="accent6">
                      <a:lumMod val="75000"/>
                    </a:schemeClr>
                  </a:solidFill>
                  <a:prstDash val="solid"/>
                </a:ln>
                <a:solidFill>
                  <a:schemeClr val="accent3">
                    <a:lumMod val="75000"/>
                  </a:schemeClr>
                </a:solidFill>
                <a:effectLst/>
                <a:cs typeface="B Badr" panose="00000400000000000000" pitchFamily="2" charset="-78"/>
              </a:rPr>
              <a:t>وَ لکِن کَذَّبوا فَاَخَذناهُم</a:t>
            </a:r>
          </a:p>
          <a:p>
            <a:pPr algn="ctr">
              <a:lnSpc>
                <a:spcPct val="200000"/>
              </a:lnSpc>
            </a:pPr>
            <a:r>
              <a:rPr lang="fa-IR" sz="2200" b="1" dirty="0">
                <a:ln w="10541" cmpd="sng">
                  <a:solidFill>
                    <a:schemeClr val="accent6">
                      <a:lumMod val="75000"/>
                    </a:schemeClr>
                  </a:solidFill>
                  <a:prstDash val="solid"/>
                </a:ln>
                <a:solidFill>
                  <a:schemeClr val="accent3">
                    <a:lumMod val="75000"/>
                  </a:schemeClr>
                </a:solidFill>
                <a:effectLst/>
                <a:cs typeface="B Badr" panose="00000400000000000000" pitchFamily="2" charset="-78"/>
              </a:rPr>
              <a:t>بِما کانوا یَکسِبونَ</a:t>
            </a:r>
          </a:p>
        </p:txBody>
      </p:sp>
      <p:sp>
        <p:nvSpPr>
          <p:cNvPr id="7" name="Title 1"/>
          <p:cNvSpPr txBox="1">
            <a:spLocks/>
          </p:cNvSpPr>
          <p:nvPr/>
        </p:nvSpPr>
        <p:spPr>
          <a:xfrm>
            <a:off x="810056" y="914400"/>
            <a:ext cx="3609543" cy="4114800"/>
          </a:xfrm>
          <a:prstGeom prst="rect">
            <a:avLst/>
          </a:prstGeom>
          <a:solidFill>
            <a:schemeClr val="accent6">
              <a:lumMod val="50000"/>
            </a:schemeClr>
          </a:solidFill>
          <a:ln/>
        </p:spPr>
        <p:style>
          <a:lnRef idx="0">
            <a:schemeClr val="accent4"/>
          </a:lnRef>
          <a:fillRef idx="3">
            <a:schemeClr val="accent4"/>
          </a:fillRef>
          <a:effectRef idx="3">
            <a:schemeClr val="accent4"/>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fa-IR" sz="2500" dirty="0">
                <a:ln w="18415" cmpd="sng">
                  <a:solidFill>
                    <a:schemeClr val="accent6">
                      <a:lumMod val="20000"/>
                      <a:lumOff val="80000"/>
                    </a:schemeClr>
                  </a:solidFill>
                  <a:prstDash val="solid"/>
                </a:ln>
                <a:solidFill>
                  <a:schemeClr val="accent6">
                    <a:lumMod val="20000"/>
                    <a:lumOff val="80000"/>
                  </a:schemeClr>
                </a:solidFill>
                <a:effectLst>
                  <a:outerShdw blurRad="63500" dir="3600000" algn="tl" rotWithShape="0">
                    <a:srgbClr val="000000">
                      <a:alpha val="70000"/>
                    </a:srgbClr>
                  </a:outerShdw>
                </a:effectLst>
                <a:cs typeface="B Koodak" panose="00000700000000000000" pitchFamily="2" charset="-78"/>
              </a:rPr>
              <a:t>اگر مردم شهرها و آبادی ها ایمان می آوردند و تقوا پیشه می کردند، برکات آسمان ها و زمین را بر روی آنها می گشودیم و آنها (حق را) تکذیب کردند؛ ما هم آنها را به کیفر اعمالشان مجازات کردیم.</a:t>
            </a:r>
          </a:p>
        </p:txBody>
      </p:sp>
    </p:spTree>
    <p:extLst>
      <p:ext uri="{BB962C8B-B14F-4D97-AF65-F5344CB8AC3E}">
        <p14:creationId xmlns:p14="http://schemas.microsoft.com/office/powerpoint/2010/main" val="11041495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870">
                                          <p:stCondLst>
                                            <p:cond delay="0"/>
                                          </p:stCondLst>
                                        </p:cTn>
                                        <p:tgtEl>
                                          <p:spTgt spid="15"/>
                                        </p:tgtEl>
                                      </p:cBhvr>
                                    </p:animEffect>
                                    <p:anim calcmode="lin" valueType="num">
                                      <p:cBhvr>
                                        <p:cTn id="8" dur="2733"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15"/>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15"/>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15"/>
                                        </p:tgtEl>
                                        <p:attrNameLst>
                                          <p:attrName>ppt_y</p:attrName>
                                        </p:attrNameLst>
                                      </p:cBhvr>
                                      <p:tavLst>
                                        <p:tav tm="0" fmla="#ppt_y-sin(pi*$)/81">
                                          <p:val>
                                            <p:fltVal val="0"/>
                                          </p:val>
                                        </p:tav>
                                        <p:tav tm="100000">
                                          <p:val>
                                            <p:fltVal val="1"/>
                                          </p:val>
                                        </p:tav>
                                      </p:tavLst>
                                    </p:anim>
                                    <p:animScale>
                                      <p:cBhvr>
                                        <p:cTn id="13" dur="39">
                                          <p:stCondLst>
                                            <p:cond delay="975"/>
                                          </p:stCondLst>
                                        </p:cTn>
                                        <p:tgtEl>
                                          <p:spTgt spid="15"/>
                                        </p:tgtEl>
                                      </p:cBhvr>
                                      <p:to x="100000" y="60000"/>
                                    </p:animScale>
                                    <p:animScale>
                                      <p:cBhvr>
                                        <p:cTn id="14" dur="249" decel="50000">
                                          <p:stCondLst>
                                            <p:cond delay="1014"/>
                                          </p:stCondLst>
                                        </p:cTn>
                                        <p:tgtEl>
                                          <p:spTgt spid="15"/>
                                        </p:tgtEl>
                                      </p:cBhvr>
                                      <p:to x="100000" y="100000"/>
                                    </p:animScale>
                                    <p:animScale>
                                      <p:cBhvr>
                                        <p:cTn id="15" dur="39">
                                          <p:stCondLst>
                                            <p:cond delay="1968"/>
                                          </p:stCondLst>
                                        </p:cTn>
                                        <p:tgtEl>
                                          <p:spTgt spid="15"/>
                                        </p:tgtEl>
                                      </p:cBhvr>
                                      <p:to x="100000" y="80000"/>
                                    </p:animScale>
                                    <p:animScale>
                                      <p:cBhvr>
                                        <p:cTn id="16" dur="249" decel="50000">
                                          <p:stCondLst>
                                            <p:cond delay="2007"/>
                                          </p:stCondLst>
                                        </p:cTn>
                                        <p:tgtEl>
                                          <p:spTgt spid="15"/>
                                        </p:tgtEl>
                                      </p:cBhvr>
                                      <p:to x="100000" y="100000"/>
                                    </p:animScale>
                                    <p:animScale>
                                      <p:cBhvr>
                                        <p:cTn id="17" dur="39">
                                          <p:stCondLst>
                                            <p:cond delay="2463"/>
                                          </p:stCondLst>
                                        </p:cTn>
                                        <p:tgtEl>
                                          <p:spTgt spid="15"/>
                                        </p:tgtEl>
                                      </p:cBhvr>
                                      <p:to x="100000" y="90000"/>
                                    </p:animScale>
                                    <p:animScale>
                                      <p:cBhvr>
                                        <p:cTn id="18" dur="249" decel="50000">
                                          <p:stCondLst>
                                            <p:cond delay="2502"/>
                                          </p:stCondLst>
                                        </p:cTn>
                                        <p:tgtEl>
                                          <p:spTgt spid="15"/>
                                        </p:tgtEl>
                                      </p:cBhvr>
                                      <p:to x="100000" y="100000"/>
                                    </p:animScale>
                                    <p:animScale>
                                      <p:cBhvr>
                                        <p:cTn id="19" dur="39">
                                          <p:stCondLst>
                                            <p:cond delay="2712"/>
                                          </p:stCondLst>
                                        </p:cTn>
                                        <p:tgtEl>
                                          <p:spTgt spid="15"/>
                                        </p:tgtEl>
                                      </p:cBhvr>
                                      <p:to x="100000" y="95000"/>
                                    </p:animScale>
                                    <p:animScale>
                                      <p:cBhvr>
                                        <p:cTn id="20" dur="249" decel="50000">
                                          <p:stCondLst>
                                            <p:cond delay="2751"/>
                                          </p:stCondLst>
                                        </p:cTn>
                                        <p:tgtEl>
                                          <p:spTgt spid="1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0-#ppt_w/2"/>
                                          </p:val>
                                        </p:tav>
                                        <p:tav tm="100000">
                                          <p:val>
                                            <p:strVal val="#ppt_x"/>
                                          </p:val>
                                        </p:tav>
                                      </p:tavLst>
                                    </p:anim>
                                    <p:anim calcmode="lin" valueType="num">
                                      <p:cBhvr additive="base">
                                        <p:cTn id="3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CAFD5E-17BC-401E-AF71-99D414622000}"/>
              </a:ext>
            </a:extLst>
          </p:cNvPr>
          <p:cNvSpPr/>
          <p:nvPr/>
        </p:nvSpPr>
        <p:spPr>
          <a:xfrm>
            <a:off x="2630603" y="3244334"/>
            <a:ext cx="3882794" cy="1200329"/>
          </a:xfrm>
          <a:prstGeom prst="rect">
            <a:avLst/>
          </a:prstGeom>
        </p:spPr>
        <p:txBody>
          <a:bodyPr wrap="none">
            <a:spAutoFit/>
          </a:bodyPr>
          <a:lstStyle/>
          <a:p>
            <a:pPr lvl="0" algn="ctr" rtl="1"/>
            <a:r>
              <a:rPr lang="fa-IR" sz="7200" b="1" kern="0" dirty="0">
                <a:ln w="18415" cmpd="sng">
                  <a:solidFill>
                    <a:srgbClr val="C00000"/>
                  </a:solidFill>
                  <a:prstDash val="solid"/>
                </a:ln>
                <a:solidFill>
                  <a:srgbClr val="C00000"/>
                </a:solidFill>
                <a:effectLst>
                  <a:outerShdw blurRad="63500" dir="3600000" algn="tl" rotWithShape="0">
                    <a:srgbClr val="000000">
                      <a:alpha val="70000"/>
                    </a:srgbClr>
                  </a:outerShdw>
                </a:effectLst>
                <a:latin typeface="Gill Sans MT"/>
                <a:cs typeface="B Nazanin" panose="00000400000000000000" pitchFamily="2" charset="-78"/>
              </a:rPr>
              <a:t>موفق باشید</a:t>
            </a:r>
          </a:p>
        </p:txBody>
      </p:sp>
    </p:spTree>
    <p:extLst>
      <p:ext uri="{BB962C8B-B14F-4D97-AF65-F5344CB8AC3E}">
        <p14:creationId xmlns:p14="http://schemas.microsoft.com/office/powerpoint/2010/main" val="3391002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Subtitle 2"/>
          <p:cNvSpPr txBox="1">
            <a:spLocks/>
          </p:cNvSpPr>
          <p:nvPr/>
        </p:nvSpPr>
        <p:spPr>
          <a:xfrm>
            <a:off x="799171" y="914400"/>
            <a:ext cx="7559042" cy="4800600"/>
          </a:xfrm>
          <a:prstGeom prst="round2DiagRect">
            <a:avLst>
              <a:gd name="adj1" fmla="val 5189"/>
              <a:gd name="adj2" fmla="val 0"/>
            </a:avLst>
          </a:prstGeom>
          <a:solidFill>
            <a:schemeClr val="accent3">
              <a:lumMod val="50000"/>
            </a:schemeClr>
          </a:solidFill>
          <a:ln/>
        </p:spPr>
        <p:style>
          <a:lnRef idx="0">
            <a:schemeClr val="accent3"/>
          </a:lnRef>
          <a:fillRef idx="3">
            <a:schemeClr val="accent3"/>
          </a:fillRef>
          <a:effectRef idx="3">
            <a:schemeClr val="accent3"/>
          </a:effectRef>
          <a:fontRef idx="minor">
            <a:schemeClr val="lt1"/>
          </a:fontRef>
        </p:style>
        <p:txBody>
          <a:bodyPr tIns="0" anchor="t">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lt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lt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lt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lt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lt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9pPr>
            <a:extLst/>
          </a:lstStyle>
          <a:p>
            <a:pPr lvl="0" algn="just">
              <a:buClr>
                <a:srgbClr val="3891A7"/>
              </a:buClr>
            </a:pPr>
            <a:r>
              <a:rPr lang="fa-IR" sz="24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تقدیر خداوند موجب می شود تا جهان خلقت، قانونمند باشد اما نکتة مهم این است که: </a:t>
            </a:r>
            <a:r>
              <a:rPr lang="fa-IR" sz="2400" b="1"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این قانونمندی اختصاص به پدیده های طبیعی ندارد و حتی زندگی فردی و اجتماعی انسان ها را هم دربرمی گیرد</a:t>
            </a:r>
            <a:r>
              <a:rPr lang="fa-IR" sz="24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 </a:t>
            </a:r>
          </a:p>
          <a:p>
            <a:pPr lvl="0" algn="just">
              <a:buClr>
                <a:srgbClr val="3891A7"/>
              </a:buClr>
            </a:pPr>
            <a:r>
              <a:rPr lang="fa-IR" sz="24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قرآن کریم از این قوانین با عنوان «سنت های الهی» یاد کرده و مردم را به شناخت آنها، به خصوص سنت های مربوط به زندگی انسان دعوت نموده است.</a:t>
            </a:r>
          </a:p>
          <a:p>
            <a:pPr lvl="0" algn="just">
              <a:buClr>
                <a:srgbClr val="3891A7"/>
              </a:buClr>
            </a:pPr>
            <a:r>
              <a:rPr kumimoji="0" lang="fa-IR" sz="2400" i="0" u="none" strike="noStrike" kern="1200" normalizeH="0" baseline="0" noProof="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uLnTx/>
                <a:uFillTx/>
                <a:latin typeface="Gill Sans MT"/>
                <a:cs typeface="B Yagut" panose="00000400000000000000" pitchFamily="2" charset="-78"/>
              </a:rPr>
              <a:t>دلیل اینکه خداوند بر</a:t>
            </a:r>
            <a:r>
              <a:rPr kumimoji="0" lang="fa-IR" sz="2400" i="0" u="none" strike="noStrike" kern="1200" normalizeH="0" noProof="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uLnTx/>
                <a:uFillTx/>
                <a:latin typeface="Gill Sans MT"/>
                <a:cs typeface="B Yagut" panose="00000400000000000000" pitchFamily="2" charset="-78"/>
              </a:rPr>
              <a:t> شناخت آنها تاکید دارد بخاطر:</a:t>
            </a:r>
          </a:p>
          <a:p>
            <a:pPr lvl="0" algn="just">
              <a:buClr>
                <a:srgbClr val="3891A7"/>
              </a:buClr>
            </a:pPr>
            <a:endParaRPr lang="fa-IR" sz="24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endParaRPr>
          </a:p>
          <a:p>
            <a:pPr lvl="0" algn="just">
              <a:buClr>
                <a:srgbClr val="3891A7"/>
              </a:buClr>
            </a:pPr>
            <a:endParaRPr kumimoji="0" lang="fa-IR" sz="2400" i="0" u="none" strike="noStrike" kern="1200" normalizeH="0" noProof="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uLnTx/>
              <a:uFillTx/>
              <a:latin typeface="Gill Sans MT"/>
              <a:cs typeface="B Yagut" panose="00000400000000000000" pitchFamily="2" charset="-78"/>
            </a:endParaRPr>
          </a:p>
          <a:p>
            <a:pPr lvl="0" algn="just">
              <a:buClr>
                <a:srgbClr val="3891A7"/>
              </a:buClr>
            </a:pPr>
            <a:r>
              <a:rPr lang="fa-IR" sz="22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در حالی که، </a:t>
            </a:r>
            <a:r>
              <a:rPr lang="fa-IR" sz="2200" b="1" dirty="0">
                <a:ln w="18415" cmpd="sng">
                  <a:solidFill>
                    <a:schemeClr val="accent3">
                      <a:lumMod val="40000"/>
                      <a:lumOff val="60000"/>
                    </a:schemeClr>
                  </a:solidFill>
                  <a:prstDash val="solid"/>
                </a:ln>
                <a:solidFill>
                  <a:schemeClr val="bg1"/>
                </a:solidFill>
                <a:effectLst>
                  <a:outerShdw blurRad="63500" dir="3600000" algn="tl" rotWithShape="0">
                    <a:srgbClr val="000000">
                      <a:alpha val="70000"/>
                    </a:srgbClr>
                  </a:outerShdw>
                </a:effectLst>
                <a:latin typeface="Gill Sans MT"/>
                <a:cs typeface="B Yagut" panose="00000400000000000000" pitchFamily="2" charset="-78"/>
              </a:rPr>
              <a:t>شناخت قوانین جهان خلقت </a:t>
            </a:r>
            <a:r>
              <a:rPr lang="fa-IR" sz="22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از طریق علومی مانند فیزیک، شیمی و زیست شناسی سبب آشنایی ما با </a:t>
            </a:r>
            <a:r>
              <a:rPr lang="fa-IR" sz="2200" b="1"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نشانه های الهی </a:t>
            </a:r>
            <a:r>
              <a:rPr lang="fa-IR" sz="22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و نیز </a:t>
            </a:r>
            <a:r>
              <a:rPr lang="fa-IR" sz="2200" b="1"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بهره گرفتن از طبیعت</a:t>
            </a:r>
            <a:r>
              <a:rPr lang="fa-IR" sz="22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 می شود</a:t>
            </a:r>
            <a:r>
              <a:rPr lang="fa-IR" sz="24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a:t>
            </a:r>
            <a:endParaRPr kumimoji="0" lang="fa-IR" sz="2400" i="0" u="none" strike="noStrike" kern="1200" normalizeH="0" noProof="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uLnTx/>
              <a:uFillTx/>
              <a:latin typeface="Gill Sans MT"/>
              <a:cs typeface="B Yagut" panose="00000400000000000000" pitchFamily="2" charset="-78"/>
            </a:endParaRPr>
          </a:p>
        </p:txBody>
      </p:sp>
      <p:sp>
        <p:nvSpPr>
          <p:cNvPr id="5" name="Up Arrow Callout 4"/>
          <p:cNvSpPr/>
          <p:nvPr/>
        </p:nvSpPr>
        <p:spPr>
          <a:xfrm>
            <a:off x="799171" y="5829300"/>
            <a:ext cx="7559041" cy="495300"/>
          </a:xfrm>
          <a:prstGeom prst="upArrowCallout">
            <a:avLst>
              <a:gd name="adj1" fmla="val 50000"/>
              <a:gd name="adj2" fmla="val 22561"/>
              <a:gd name="adj3" fmla="val 25000"/>
              <a:gd name="adj4" fmla="val 72294"/>
            </a:avLst>
          </a:prstGeom>
          <a:gradFill rotWithShape="1">
            <a:gsLst>
              <a:gs pos="0">
                <a:srgbClr val="C32D2E">
                  <a:tint val="92000"/>
                  <a:satMod val="170000"/>
                </a:srgbClr>
              </a:gs>
              <a:gs pos="15000">
                <a:srgbClr val="C32D2E">
                  <a:tint val="92000"/>
                  <a:shade val="99000"/>
                  <a:satMod val="170000"/>
                </a:srgbClr>
              </a:gs>
              <a:gs pos="62000">
                <a:srgbClr val="C32D2E">
                  <a:tint val="96000"/>
                  <a:shade val="80000"/>
                  <a:satMod val="170000"/>
                </a:srgbClr>
              </a:gs>
              <a:gs pos="97000">
                <a:srgbClr val="C32D2E">
                  <a:tint val="98000"/>
                  <a:shade val="63000"/>
                  <a:satMod val="170000"/>
                </a:srgbClr>
              </a:gs>
              <a:gs pos="100000">
                <a:srgbClr val="C32D2E">
                  <a:shade val="62000"/>
                  <a:satMod val="170000"/>
                </a:srgbClr>
              </a:gs>
            </a:gsLst>
            <a:path path="circle">
              <a:fillToRect l="50000" t="50000" r="50000" b="50000"/>
            </a:path>
          </a:gradFill>
          <a:ln w="9525" cap="flat" cmpd="sng" algn="ctr">
            <a:solidFill>
              <a:srgbClr val="C32D2E"/>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rgbClr val="C32D2E">
                <a:shade val="80000"/>
              </a:srgbClr>
            </a:contourClr>
          </a:sp3d>
        </p:spPr>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lvl="0" algn="ctr" rtl="1"/>
            <a:r>
              <a:rPr kumimoji="0" lang="fa-IR" sz="2200" b="1" i="0" u="none" strike="noStrike" kern="0" normalizeH="0" baseline="0" noProof="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Gill Sans MT"/>
                <a:cs typeface="B Nazanin" panose="00000400000000000000" pitchFamily="2" charset="-78"/>
              </a:rPr>
              <a:t>سنت</a:t>
            </a:r>
            <a:r>
              <a:rPr kumimoji="0" lang="fa-IR" sz="2200" b="1" i="0" u="none" strike="noStrike" kern="0" normalizeH="0" noProof="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Gill Sans MT"/>
                <a:cs typeface="B Nazanin" panose="00000400000000000000" pitchFamily="2" charset="-78"/>
              </a:rPr>
              <a:t> های الهی</a:t>
            </a:r>
            <a:endParaRPr kumimoji="0" lang="fa-IR" sz="2200" b="1" i="0" u="none" strike="noStrike" kern="0" normalizeH="0" baseline="0" noProof="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Gill Sans MT"/>
              <a:cs typeface="B Nazanin" panose="00000400000000000000" pitchFamily="2" charset="-78"/>
            </a:endParaRPr>
          </a:p>
        </p:txBody>
      </p:sp>
      <p:sp>
        <p:nvSpPr>
          <p:cNvPr id="6" name="Rectangle 5"/>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15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صفحه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73</a:t>
            </a:r>
          </a:p>
        </p:txBody>
      </p:sp>
      <p:pic>
        <p:nvPicPr>
          <p:cNvPr id="7" name="Picture 6">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2" name="TextBox 1"/>
          <p:cNvSpPr txBox="1"/>
          <p:nvPr/>
        </p:nvSpPr>
        <p:spPr>
          <a:xfrm>
            <a:off x="799171" y="3724870"/>
            <a:ext cx="7559041" cy="923330"/>
          </a:xfrm>
          <a:prstGeom prst="rect">
            <a:avLst/>
          </a:prstGeom>
          <a:noFill/>
        </p:spPr>
        <p:txBody>
          <a:bodyPr wrap="square" rtlCol="1">
            <a:spAutoFit/>
          </a:bodyPr>
          <a:lstStyle/>
          <a:p>
            <a:pPr algn="just" rtl="1"/>
            <a:r>
              <a:rPr lang="fa-IR" dirty="0">
                <a:ln w="18415" cmpd="sng">
                  <a:solidFill>
                    <a:srgbClr val="FFFFFF"/>
                  </a:solidFill>
                  <a:prstDash val="solid"/>
                </a:ln>
                <a:solidFill>
                  <a:srgbClr val="FFFFFF"/>
                </a:solidFill>
                <a:effectLst>
                  <a:outerShdw blurRad="63500" dir="3600000" algn="tl" rotWithShape="0">
                    <a:srgbClr val="000000">
                      <a:alpha val="70000"/>
                    </a:srgbClr>
                  </a:outerShdw>
                </a:effectLst>
                <a:cs typeface="B Badr" panose="00000400000000000000" pitchFamily="2" charset="-78"/>
              </a:rPr>
              <a:t>«تاثیر بر </a:t>
            </a:r>
            <a:r>
              <a:rPr lang="fa-IR"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Badr" panose="00000400000000000000" pitchFamily="2" charset="-78"/>
              </a:rPr>
              <a:t>نگرش صحیح </a:t>
            </a:r>
            <a:r>
              <a:rPr lang="fa-IR" dirty="0">
                <a:ln w="18415" cmpd="sng">
                  <a:solidFill>
                    <a:srgbClr val="FFFFFF"/>
                  </a:solidFill>
                  <a:prstDash val="solid"/>
                </a:ln>
                <a:solidFill>
                  <a:srgbClr val="FFFFFF"/>
                </a:solidFill>
                <a:effectLst>
                  <a:outerShdw blurRad="63500" dir="3600000" algn="tl" rotWithShape="0">
                    <a:srgbClr val="000000">
                      <a:alpha val="70000"/>
                    </a:srgbClr>
                  </a:outerShdw>
                </a:effectLst>
                <a:cs typeface="B Badr" panose="00000400000000000000" pitchFamily="2" charset="-78"/>
              </a:rPr>
              <a:t>ما نسبت به تلخی ها و شیرینی ها، شکست ها و موفقیت ها، بیماری و سلامت و به طور کلی همه حوادث زندگی دارد و دیدگاه ما را نسبت به وقایع و حوادث جهان از دیگران </a:t>
            </a:r>
            <a:r>
              <a:rPr lang="fa-IR"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Badr" panose="00000400000000000000" pitchFamily="2" charset="-78"/>
              </a:rPr>
              <a:t>ممتاز می سازد </a:t>
            </a:r>
            <a:r>
              <a:rPr lang="fa-IR" dirty="0">
                <a:ln w="18415" cmpd="sng">
                  <a:solidFill>
                    <a:srgbClr val="FFFFFF"/>
                  </a:solidFill>
                  <a:prstDash val="solid"/>
                </a:ln>
                <a:solidFill>
                  <a:srgbClr val="FFFFFF"/>
                </a:solidFill>
                <a:effectLst>
                  <a:outerShdw blurRad="63500" dir="3600000" algn="tl" rotWithShape="0">
                    <a:srgbClr val="000000">
                      <a:alpha val="70000"/>
                    </a:srgbClr>
                  </a:outerShdw>
                </a:effectLst>
                <a:cs typeface="B Badr" panose="00000400000000000000" pitchFamily="2" charset="-78"/>
              </a:rPr>
              <a:t>و بالاخره این شناخت در </a:t>
            </a:r>
            <a:r>
              <a:rPr lang="fa-IR"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Badr" panose="00000400000000000000" pitchFamily="2" charset="-78"/>
              </a:rPr>
              <a:t>روابط ما با خدا، با خود، با خلقت و با دیگران </a:t>
            </a:r>
            <a:r>
              <a:rPr lang="fa-IR" dirty="0">
                <a:ln w="18415" cmpd="sng">
                  <a:solidFill>
                    <a:srgbClr val="FFFFFF"/>
                  </a:solidFill>
                  <a:prstDash val="solid"/>
                </a:ln>
                <a:solidFill>
                  <a:srgbClr val="FFFFFF"/>
                </a:solidFill>
                <a:effectLst>
                  <a:outerShdw blurRad="63500" dir="3600000" algn="tl" rotWithShape="0">
                    <a:srgbClr val="000000">
                      <a:alpha val="70000"/>
                    </a:srgbClr>
                  </a:outerShdw>
                </a:effectLst>
                <a:cs typeface="B Badr" panose="00000400000000000000" pitchFamily="2" charset="-78"/>
              </a:rPr>
              <a:t>تأثیر بسزایی دارد.»</a:t>
            </a:r>
          </a:p>
        </p:txBody>
      </p:sp>
    </p:spTree>
    <p:extLst>
      <p:ext uri="{BB962C8B-B14F-4D97-AF65-F5344CB8AC3E}">
        <p14:creationId xmlns:p14="http://schemas.microsoft.com/office/powerpoint/2010/main" val="33010673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out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out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heel(1)">
                                      <p:cBhvr>
                                        <p:cTn id="22" dur="2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arn(outVertical)">
                                      <p:cBhvr>
                                        <p:cTn id="27" dur="500"/>
                                        <p:tgtEl>
                                          <p:spTgt spid="4">
                                            <p:txEl>
                                              <p:pRg st="5" end="5"/>
                                            </p:txEl>
                                          </p:spTgt>
                                        </p:tgtEl>
                                      </p:cBhvr>
                                    </p:animEffect>
                                  </p:childTnLst>
                                </p:cTn>
                              </p:par>
                              <p:par>
                                <p:cTn id="28" presetID="26"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870">
                                          <p:stCondLst>
                                            <p:cond delay="0"/>
                                          </p:stCondLst>
                                        </p:cTn>
                                        <p:tgtEl>
                                          <p:spTgt spid="5"/>
                                        </p:tgtEl>
                                      </p:cBhvr>
                                    </p:animEffect>
                                    <p:anim calcmode="lin" valueType="num">
                                      <p:cBhvr>
                                        <p:cTn id="31" dur="2733"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2" dur="996"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3" dur="996" tmFilter="0, 0; 0.125,0.2665; 0.25,0.4; 0.375,0.465; 0.5,0.5;  0.625,0.535; 0.75,0.6; 0.875,0.7335; 1,1">
                                          <p:stCondLst>
                                            <p:cond delay="996"/>
                                          </p:stCondLst>
                                        </p:cTn>
                                        <p:tgtEl>
                                          <p:spTgt spid="5"/>
                                        </p:tgtEl>
                                        <p:attrNameLst>
                                          <p:attrName>ppt_y</p:attrName>
                                        </p:attrNameLst>
                                      </p:cBhvr>
                                      <p:tavLst>
                                        <p:tav tm="0" fmla="#ppt_y-sin(pi*$)/9">
                                          <p:val>
                                            <p:fltVal val="0"/>
                                          </p:val>
                                        </p:tav>
                                        <p:tav tm="100000">
                                          <p:val>
                                            <p:fltVal val="1"/>
                                          </p:val>
                                        </p:tav>
                                      </p:tavLst>
                                    </p:anim>
                                    <p:anim calcmode="lin" valueType="num">
                                      <p:cBhvr>
                                        <p:cTn id="34" dur="498" tmFilter="0, 0; 0.125,0.2665; 0.25,0.4; 0.375,0.465; 0.5,0.5;  0.625,0.535; 0.75,0.6; 0.875,0.7335; 1,1">
                                          <p:stCondLst>
                                            <p:cond delay="1986"/>
                                          </p:stCondLst>
                                        </p:cTn>
                                        <p:tgtEl>
                                          <p:spTgt spid="5"/>
                                        </p:tgtEl>
                                        <p:attrNameLst>
                                          <p:attrName>ppt_y</p:attrName>
                                        </p:attrNameLst>
                                      </p:cBhvr>
                                      <p:tavLst>
                                        <p:tav tm="0" fmla="#ppt_y-sin(pi*$)/27">
                                          <p:val>
                                            <p:fltVal val="0"/>
                                          </p:val>
                                        </p:tav>
                                        <p:tav tm="100000">
                                          <p:val>
                                            <p:fltVal val="1"/>
                                          </p:val>
                                        </p:tav>
                                      </p:tavLst>
                                    </p:anim>
                                    <p:anim calcmode="lin" valueType="num">
                                      <p:cBhvr>
                                        <p:cTn id="35" dur="246" tmFilter="0, 0; 0.125,0.2665; 0.25,0.4; 0.375,0.465; 0.5,0.5;  0.625,0.535; 0.75,0.6; 0.875,0.7335; 1,1">
                                          <p:stCondLst>
                                            <p:cond delay="2484"/>
                                          </p:stCondLst>
                                        </p:cTn>
                                        <p:tgtEl>
                                          <p:spTgt spid="5"/>
                                        </p:tgtEl>
                                        <p:attrNameLst>
                                          <p:attrName>ppt_y</p:attrName>
                                        </p:attrNameLst>
                                      </p:cBhvr>
                                      <p:tavLst>
                                        <p:tav tm="0" fmla="#ppt_y-sin(pi*$)/81">
                                          <p:val>
                                            <p:fltVal val="0"/>
                                          </p:val>
                                        </p:tav>
                                        <p:tav tm="100000">
                                          <p:val>
                                            <p:fltVal val="1"/>
                                          </p:val>
                                        </p:tav>
                                      </p:tavLst>
                                    </p:anim>
                                    <p:animScale>
                                      <p:cBhvr>
                                        <p:cTn id="36" dur="39">
                                          <p:stCondLst>
                                            <p:cond delay="975"/>
                                          </p:stCondLst>
                                        </p:cTn>
                                        <p:tgtEl>
                                          <p:spTgt spid="5"/>
                                        </p:tgtEl>
                                      </p:cBhvr>
                                      <p:to x="100000" y="60000"/>
                                    </p:animScale>
                                    <p:animScale>
                                      <p:cBhvr>
                                        <p:cTn id="37" dur="249" decel="50000">
                                          <p:stCondLst>
                                            <p:cond delay="1014"/>
                                          </p:stCondLst>
                                        </p:cTn>
                                        <p:tgtEl>
                                          <p:spTgt spid="5"/>
                                        </p:tgtEl>
                                      </p:cBhvr>
                                      <p:to x="100000" y="100000"/>
                                    </p:animScale>
                                    <p:animScale>
                                      <p:cBhvr>
                                        <p:cTn id="38" dur="39">
                                          <p:stCondLst>
                                            <p:cond delay="1968"/>
                                          </p:stCondLst>
                                        </p:cTn>
                                        <p:tgtEl>
                                          <p:spTgt spid="5"/>
                                        </p:tgtEl>
                                      </p:cBhvr>
                                      <p:to x="100000" y="80000"/>
                                    </p:animScale>
                                    <p:animScale>
                                      <p:cBhvr>
                                        <p:cTn id="39" dur="249" decel="50000">
                                          <p:stCondLst>
                                            <p:cond delay="2007"/>
                                          </p:stCondLst>
                                        </p:cTn>
                                        <p:tgtEl>
                                          <p:spTgt spid="5"/>
                                        </p:tgtEl>
                                      </p:cBhvr>
                                      <p:to x="100000" y="100000"/>
                                    </p:animScale>
                                    <p:animScale>
                                      <p:cBhvr>
                                        <p:cTn id="40" dur="39">
                                          <p:stCondLst>
                                            <p:cond delay="2463"/>
                                          </p:stCondLst>
                                        </p:cTn>
                                        <p:tgtEl>
                                          <p:spTgt spid="5"/>
                                        </p:tgtEl>
                                      </p:cBhvr>
                                      <p:to x="100000" y="90000"/>
                                    </p:animScale>
                                    <p:animScale>
                                      <p:cBhvr>
                                        <p:cTn id="41" dur="249" decel="50000">
                                          <p:stCondLst>
                                            <p:cond delay="2502"/>
                                          </p:stCondLst>
                                        </p:cTn>
                                        <p:tgtEl>
                                          <p:spTgt spid="5"/>
                                        </p:tgtEl>
                                      </p:cBhvr>
                                      <p:to x="100000" y="100000"/>
                                    </p:animScale>
                                    <p:animScale>
                                      <p:cBhvr>
                                        <p:cTn id="42" dur="39">
                                          <p:stCondLst>
                                            <p:cond delay="2712"/>
                                          </p:stCondLst>
                                        </p:cTn>
                                        <p:tgtEl>
                                          <p:spTgt spid="5"/>
                                        </p:tgtEl>
                                      </p:cBhvr>
                                      <p:to x="100000" y="95000"/>
                                    </p:animScale>
                                    <p:animScale>
                                      <p:cBhvr>
                                        <p:cTn id="43" dur="249" decel="50000">
                                          <p:stCondLst>
                                            <p:cond delay="2751"/>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685800"/>
            <a:ext cx="5334000" cy="457200"/>
          </a:xfrm>
          <a:prstGeom prst="rect">
            <a:avLst/>
          </a:prstGeom>
          <a:ln/>
        </p:spPr>
        <p:style>
          <a:lnRef idx="0">
            <a:schemeClr val="accent5"/>
          </a:lnRef>
          <a:fillRef idx="3">
            <a:schemeClr val="accent5"/>
          </a:fillRef>
          <a:effectRef idx="3">
            <a:schemeClr val="accent5"/>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1600" dirty="0">
                <a:ln w="10541" cmpd="sng">
                  <a:solidFill>
                    <a:srgbClr val="FF6700">
                      <a:lumMod val="40000"/>
                      <a:lumOff val="60000"/>
                    </a:srgbClr>
                  </a:solidFill>
                  <a:prstDash val="solid"/>
                </a:ln>
                <a:solidFill>
                  <a:srgbClr val="FF6700">
                    <a:lumMod val="60000"/>
                    <a:lumOff val="40000"/>
                  </a:srgbClr>
                </a:solidFill>
                <a:effectLst/>
                <a:cs typeface="B Lotus" panose="00000400000000000000" pitchFamily="2" charset="-78"/>
              </a:rPr>
              <a:t>ابتلا در لغت به معنای</a:t>
            </a:r>
            <a:r>
              <a:rPr lang="fa-IR" sz="1600" b="1" dirty="0">
                <a:ln w="10541" cmpd="sng">
                  <a:solidFill>
                    <a:srgbClr val="FF6700">
                      <a:lumMod val="40000"/>
                      <a:lumOff val="60000"/>
                    </a:srgbClr>
                  </a:solidFill>
                  <a:prstDash val="solid"/>
                </a:ln>
                <a:solidFill>
                  <a:srgbClr val="FF6700">
                    <a:lumMod val="60000"/>
                    <a:lumOff val="40000"/>
                  </a:srgbClr>
                </a:solidFill>
                <a:effectLst/>
                <a:cs typeface="B Lotus" panose="00000400000000000000" pitchFamily="2" charset="-78"/>
              </a:rPr>
              <a:t> امتحان </a:t>
            </a:r>
            <a:r>
              <a:rPr lang="fa-IR" sz="1600" dirty="0">
                <a:ln w="10541" cmpd="sng">
                  <a:solidFill>
                    <a:srgbClr val="FF6700">
                      <a:lumMod val="40000"/>
                      <a:lumOff val="60000"/>
                    </a:srgbClr>
                  </a:solidFill>
                  <a:prstDash val="solid"/>
                </a:ln>
                <a:solidFill>
                  <a:srgbClr val="FF6700">
                    <a:lumMod val="60000"/>
                    <a:lumOff val="40000"/>
                  </a:srgbClr>
                </a:solidFill>
                <a:effectLst/>
                <a:cs typeface="B Lotus" panose="00000400000000000000" pitchFamily="2" charset="-78"/>
              </a:rPr>
              <a:t>است.</a:t>
            </a:r>
            <a:endParaRPr lang="fa-IR" sz="1600" dirty="0">
              <a:ln w="10541" cmpd="sng">
                <a:solidFill>
                  <a:srgbClr val="FF6700">
                    <a:lumMod val="40000"/>
                    <a:lumOff val="60000"/>
                  </a:srgbClr>
                </a:solidFill>
                <a:prstDash val="solid"/>
              </a:ln>
              <a:solidFill>
                <a:srgbClr val="FF6700">
                  <a:lumMod val="60000"/>
                  <a:lumOff val="40000"/>
                </a:srgbClr>
              </a:solidFill>
              <a:effectLst/>
              <a:cs typeface="B Mitra" panose="00000400000000000000" pitchFamily="2" charset="-78"/>
            </a:endParaRPr>
          </a:p>
        </p:txBody>
      </p:sp>
      <p:sp>
        <p:nvSpPr>
          <p:cNvPr id="8" name="Title 1"/>
          <p:cNvSpPr txBox="1">
            <a:spLocks/>
          </p:cNvSpPr>
          <p:nvPr/>
        </p:nvSpPr>
        <p:spPr>
          <a:xfrm>
            <a:off x="6248400" y="685800"/>
            <a:ext cx="2362200" cy="457200"/>
          </a:xfrm>
          <a:prstGeom prst="leftArrowCallout">
            <a:avLst>
              <a:gd name="adj1" fmla="val 50000"/>
              <a:gd name="adj2" fmla="val 25000"/>
              <a:gd name="adj3" fmla="val 21825"/>
              <a:gd name="adj4" fmla="val 96726"/>
            </a:avLst>
          </a:prstGeom>
          <a:gradFill rotWithShape="1">
            <a:gsLst>
              <a:gs pos="0">
                <a:srgbClr val="3891A7">
                  <a:tint val="35000"/>
                  <a:satMod val="253000"/>
                </a:srgbClr>
              </a:gs>
              <a:gs pos="23000">
                <a:srgbClr val="3891A7">
                  <a:tint val="42000"/>
                  <a:satMod val="255000"/>
                </a:srgbClr>
              </a:gs>
              <a:gs pos="74000">
                <a:srgbClr val="9FD8EE">
                  <a:lumMod val="86000"/>
                </a:srgbClr>
              </a:gs>
              <a:gs pos="48000">
                <a:srgbClr val="3891A7">
                  <a:tint val="53000"/>
                  <a:satMod val="260000"/>
                </a:srgbClr>
              </a:gs>
              <a:gs pos="100000">
                <a:srgbClr val="00B0F0"/>
              </a:gs>
            </a:gsLst>
            <a:path path="circle">
              <a:fillToRect l="50000" t="50000" r="50000" b="50000"/>
            </a:path>
          </a:gradFill>
          <a:ln w="9525" cap="flat" cmpd="sng" algn="ctr">
            <a:solidFill>
              <a:srgbClr val="3891A7"/>
            </a:solidFill>
            <a:prstDash val="solid"/>
          </a:ln>
          <a:effectLst>
            <a:outerShdw blurRad="63500" dist="25400" dir="5400000" rotWithShape="0">
              <a:srgbClr val="000000">
                <a:alpha val="43137"/>
              </a:srgbClr>
            </a:outerShdw>
          </a:effectLst>
        </p:spPr>
        <p:txBody>
          <a:bodyPr anchor="ctr">
            <a:normAutofit fontScale="90000" lnSpcReduction="200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defRPr/>
            </a:pPr>
            <a:r>
              <a:rPr lang="fa-IR" sz="30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rPr>
              <a:t>«ابتلاء» در لغت</a:t>
            </a:r>
            <a:endParaRPr lang="fa-IR" sz="22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endParaRPr>
          </a:p>
        </p:txBody>
      </p:sp>
      <p:sp>
        <p:nvSpPr>
          <p:cNvPr id="14" name="Title 1"/>
          <p:cNvSpPr txBox="1">
            <a:spLocks/>
          </p:cNvSpPr>
          <p:nvPr/>
        </p:nvSpPr>
        <p:spPr>
          <a:xfrm>
            <a:off x="6248400" y="1295400"/>
            <a:ext cx="2362200" cy="838200"/>
          </a:xfrm>
          <a:prstGeom prst="leftArrowCallout">
            <a:avLst>
              <a:gd name="adj1" fmla="val 50000"/>
              <a:gd name="adj2" fmla="val 25000"/>
              <a:gd name="adj3" fmla="val 21825"/>
              <a:gd name="adj4" fmla="val 96726"/>
            </a:avLst>
          </a:prstGeom>
          <a:gradFill rotWithShape="1">
            <a:gsLst>
              <a:gs pos="0">
                <a:srgbClr val="3891A7">
                  <a:tint val="35000"/>
                  <a:satMod val="253000"/>
                </a:srgbClr>
              </a:gs>
              <a:gs pos="23000">
                <a:srgbClr val="3891A7">
                  <a:tint val="42000"/>
                  <a:satMod val="255000"/>
                </a:srgbClr>
              </a:gs>
              <a:gs pos="74000">
                <a:srgbClr val="9FD8EE">
                  <a:lumMod val="86000"/>
                </a:srgbClr>
              </a:gs>
              <a:gs pos="48000">
                <a:srgbClr val="3891A7">
                  <a:tint val="53000"/>
                  <a:satMod val="260000"/>
                </a:srgbClr>
              </a:gs>
              <a:gs pos="100000">
                <a:srgbClr val="00B0F0"/>
              </a:gs>
            </a:gsLst>
            <a:path path="circle">
              <a:fillToRect l="50000" t="50000" r="50000" b="50000"/>
            </a:path>
          </a:gradFill>
          <a:ln w="9525" cap="flat" cmpd="sng" algn="ctr">
            <a:solidFill>
              <a:srgbClr val="3891A7"/>
            </a:solidFill>
            <a:prstDash val="solid"/>
          </a:ln>
          <a:effectLst>
            <a:outerShdw blurRad="63500" dist="25400" dir="5400000" rotWithShape="0">
              <a:srgbClr val="000000">
                <a:alpha val="43137"/>
              </a:srgbClr>
            </a:outerShdw>
          </a:effectLst>
        </p:spPr>
        <p:txBody>
          <a:bodyPr anchor="ctr">
            <a:normAutofit fontScale="90000" lnSpcReduction="200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defRPr/>
            </a:pPr>
            <a:r>
              <a:rPr lang="fa-IR" sz="30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rPr>
              <a:t>«ابتلاء» در اصطلاح دینی</a:t>
            </a:r>
          </a:p>
        </p:txBody>
      </p:sp>
      <p:sp>
        <p:nvSpPr>
          <p:cNvPr id="15" name="Title 1"/>
          <p:cNvSpPr txBox="1">
            <a:spLocks/>
          </p:cNvSpPr>
          <p:nvPr/>
        </p:nvSpPr>
        <p:spPr>
          <a:xfrm>
            <a:off x="685800" y="1295400"/>
            <a:ext cx="5334000" cy="838200"/>
          </a:xfrm>
          <a:prstGeom prst="rect">
            <a:avLst/>
          </a:prstGeom>
          <a:ln/>
        </p:spPr>
        <p:style>
          <a:lnRef idx="0">
            <a:schemeClr val="accent4"/>
          </a:lnRef>
          <a:fillRef idx="3">
            <a:schemeClr val="accent4"/>
          </a:fillRef>
          <a:effectRef idx="3">
            <a:schemeClr val="accent4"/>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1800" dirty="0">
                <a:ln w="18415" cmpd="sng">
                  <a:solidFill>
                    <a:schemeClr val="accent1">
                      <a:lumMod val="40000"/>
                      <a:lumOff val="6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Mitra" panose="00000400000000000000" pitchFamily="2" charset="-78"/>
              </a:rPr>
              <a:t>به معنای </a:t>
            </a:r>
            <a:r>
              <a:rPr lang="fa-IR" sz="1800" b="1" dirty="0">
                <a:ln w="18415" cmpd="sng">
                  <a:solidFill>
                    <a:schemeClr val="accent1">
                      <a:lumMod val="40000"/>
                      <a:lumOff val="6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Mitra" panose="00000400000000000000" pitchFamily="2" charset="-78"/>
              </a:rPr>
              <a:t>قرار دادن فرد در شرایط و موقعیتی</a:t>
            </a:r>
            <a:r>
              <a:rPr lang="fa-IR" sz="1800" dirty="0">
                <a:ln w="18415" cmpd="sng">
                  <a:solidFill>
                    <a:schemeClr val="accent1">
                      <a:lumMod val="40000"/>
                      <a:lumOff val="6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Mitra" panose="00000400000000000000" pitchFamily="2" charset="-78"/>
              </a:rPr>
              <a:t> است که </a:t>
            </a:r>
            <a:r>
              <a:rPr lang="fa-IR" sz="1800" b="1" dirty="0">
                <a:ln w="18415" cmpd="sng">
                  <a:solidFill>
                    <a:schemeClr val="accent1">
                      <a:lumMod val="40000"/>
                      <a:lumOff val="6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Mitra" panose="00000400000000000000" pitchFamily="2" charset="-78"/>
              </a:rPr>
              <a:t>صفات درونی خود را بروز دهد</a:t>
            </a:r>
            <a:r>
              <a:rPr lang="fa-IR" sz="1800" dirty="0">
                <a:ln w="18415" cmpd="sng">
                  <a:solidFill>
                    <a:schemeClr val="accent1">
                      <a:lumMod val="40000"/>
                      <a:lumOff val="6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Mitra" panose="00000400000000000000" pitchFamily="2" charset="-78"/>
              </a:rPr>
              <a:t> و </a:t>
            </a:r>
            <a:r>
              <a:rPr lang="fa-IR" sz="1800" b="1" dirty="0">
                <a:ln w="18415" cmpd="sng">
                  <a:solidFill>
                    <a:schemeClr val="accent1">
                      <a:lumMod val="40000"/>
                      <a:lumOff val="6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Mitra" panose="00000400000000000000" pitchFamily="2" charset="-78"/>
              </a:rPr>
              <a:t>درستی یا نادرستی</a:t>
            </a:r>
            <a:r>
              <a:rPr lang="fa-IR" sz="1800" dirty="0">
                <a:ln w="18415" cmpd="sng">
                  <a:solidFill>
                    <a:schemeClr val="accent1">
                      <a:lumMod val="40000"/>
                      <a:lumOff val="6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Mitra" panose="00000400000000000000" pitchFamily="2" charset="-78"/>
              </a:rPr>
              <a:t> آنچه را که ادعا کرده مشخص سازد.</a:t>
            </a:r>
          </a:p>
        </p:txBody>
      </p:sp>
      <p:sp>
        <p:nvSpPr>
          <p:cNvPr id="16" name="Title 1"/>
          <p:cNvSpPr txBox="1">
            <a:spLocks/>
          </p:cNvSpPr>
          <p:nvPr/>
        </p:nvSpPr>
        <p:spPr>
          <a:xfrm>
            <a:off x="6248400" y="2286000"/>
            <a:ext cx="2362200" cy="1676400"/>
          </a:xfrm>
          <a:prstGeom prst="leftArrowCallout">
            <a:avLst>
              <a:gd name="adj1" fmla="val 50000"/>
              <a:gd name="adj2" fmla="val 25000"/>
              <a:gd name="adj3" fmla="val 21825"/>
              <a:gd name="adj4" fmla="val 96726"/>
            </a:avLst>
          </a:prstGeom>
          <a:gradFill rotWithShape="1">
            <a:gsLst>
              <a:gs pos="0">
                <a:srgbClr val="3891A7">
                  <a:tint val="35000"/>
                  <a:satMod val="253000"/>
                </a:srgbClr>
              </a:gs>
              <a:gs pos="23000">
                <a:srgbClr val="3891A7">
                  <a:tint val="42000"/>
                  <a:satMod val="255000"/>
                </a:srgbClr>
              </a:gs>
              <a:gs pos="74000">
                <a:srgbClr val="9FD8EE">
                  <a:lumMod val="86000"/>
                </a:srgbClr>
              </a:gs>
              <a:gs pos="48000">
                <a:srgbClr val="3891A7">
                  <a:tint val="53000"/>
                  <a:satMod val="260000"/>
                </a:srgbClr>
              </a:gs>
              <a:gs pos="100000">
                <a:srgbClr val="00B0F0"/>
              </a:gs>
            </a:gsLst>
            <a:path path="circle">
              <a:fillToRect l="50000" t="50000" r="50000" b="50000"/>
            </a:path>
          </a:gradFill>
          <a:ln w="9525" cap="flat" cmpd="sng" algn="ctr">
            <a:solidFill>
              <a:srgbClr val="3891A7"/>
            </a:solidFill>
            <a:prstDash val="solid"/>
          </a:ln>
          <a:effectLst>
            <a:outerShdw blurRad="63500" dist="25400" dir="5400000" rotWithShape="0">
              <a:srgbClr val="000000">
                <a:alpha val="43137"/>
              </a:srgbClr>
            </a:outerShdw>
          </a:effectLst>
        </p:spPr>
        <p:txBody>
          <a:bodyPr anchor="ctr">
            <a:normAutofit fontScale="975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defRPr/>
            </a:pPr>
            <a:r>
              <a:rPr lang="fa-IR" sz="30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rPr>
              <a:t>تفاوت میان امتحان الهی و بشری</a:t>
            </a:r>
          </a:p>
        </p:txBody>
      </p:sp>
      <p:sp>
        <p:nvSpPr>
          <p:cNvPr id="17" name="Title 1"/>
          <p:cNvSpPr txBox="1">
            <a:spLocks/>
          </p:cNvSpPr>
          <p:nvPr/>
        </p:nvSpPr>
        <p:spPr>
          <a:xfrm>
            <a:off x="685800" y="2286000"/>
            <a:ext cx="5334000" cy="1676400"/>
          </a:xfrm>
          <a:prstGeom prst="rect">
            <a:avLst/>
          </a:prstGeom>
          <a:solidFill>
            <a:srgbClr val="0070C0"/>
          </a:solidFill>
          <a:ln/>
        </p:spPr>
        <p:style>
          <a:lnRef idx="0">
            <a:schemeClr val="accent5"/>
          </a:lnRef>
          <a:fillRef idx="3">
            <a:schemeClr val="accent5"/>
          </a:fillRef>
          <a:effectRef idx="3">
            <a:schemeClr val="accent5"/>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1800" dirty="0">
                <a:ln w="18415" cmpd="sng">
                  <a:solidFill>
                    <a:srgbClr val="94C600">
                      <a:lumMod val="60000"/>
                      <a:lumOff val="40000"/>
                    </a:srgbClr>
                  </a:solidFill>
                  <a:prstDash val="solid"/>
                </a:ln>
                <a:solidFill>
                  <a:prstClr val="white"/>
                </a:solidFill>
                <a:effectLst>
                  <a:outerShdw blurRad="38100" dist="38100" dir="2700000" algn="tl">
                    <a:srgbClr val="000000">
                      <a:alpha val="43137"/>
                    </a:srgbClr>
                  </a:outerShdw>
                </a:effectLst>
                <a:cs typeface="B Mitra" panose="00000400000000000000" pitchFamily="2" charset="-78"/>
              </a:rPr>
              <a:t>البته میان امتحان الهی و امتحان بشری تفاوت وجود دارد و آن این است که در امتحان بشری ما غالباً از </a:t>
            </a:r>
            <a:r>
              <a:rPr lang="fa-IR" sz="1800" b="1" dirty="0">
                <a:ln w="18415" cmpd="sng">
                  <a:solidFill>
                    <a:srgbClr val="94C600">
                      <a:lumMod val="60000"/>
                      <a:lumOff val="40000"/>
                    </a:srgbClr>
                  </a:solidFill>
                  <a:prstDash val="solid"/>
                </a:ln>
                <a:solidFill>
                  <a:prstClr val="white"/>
                </a:solidFill>
                <a:effectLst>
                  <a:outerShdw blurRad="38100" dist="38100" dir="2700000" algn="tl">
                    <a:srgbClr val="000000">
                      <a:alpha val="43137"/>
                    </a:srgbClr>
                  </a:outerShdw>
                </a:effectLst>
                <a:cs typeface="B Mitra" panose="00000400000000000000" pitchFamily="2" charset="-78"/>
              </a:rPr>
              <a:t>حقیقت درون افراد بی خبر هستیم </a:t>
            </a:r>
            <a:r>
              <a:rPr lang="fa-IR" sz="1800" dirty="0">
                <a:ln w="18415" cmpd="sng">
                  <a:solidFill>
                    <a:srgbClr val="94C600">
                      <a:lumMod val="60000"/>
                      <a:lumOff val="40000"/>
                    </a:srgbClr>
                  </a:solidFill>
                  <a:prstDash val="solid"/>
                </a:ln>
                <a:solidFill>
                  <a:prstClr val="white"/>
                </a:solidFill>
                <a:effectLst>
                  <a:outerShdw blurRad="38100" dist="38100" dir="2700000" algn="tl">
                    <a:srgbClr val="000000">
                      <a:alpha val="43137"/>
                    </a:srgbClr>
                  </a:outerShdw>
                </a:effectLst>
                <a:cs typeface="B Mitra" panose="00000400000000000000" pitchFamily="2" charset="-78"/>
              </a:rPr>
              <a:t>و می کوشیم تا از طریق امتحان کردن آنها به آگاهی لازم برسیم؛ </a:t>
            </a:r>
          </a:p>
          <a:p>
            <a:pPr algn="just"/>
            <a:r>
              <a:rPr lang="fa-IR" sz="1800" dirty="0">
                <a:ln w="18415" cmpd="sng">
                  <a:solidFill>
                    <a:srgbClr val="94C600">
                      <a:lumMod val="60000"/>
                      <a:lumOff val="40000"/>
                    </a:srgbClr>
                  </a:solidFill>
                  <a:prstDash val="solid"/>
                </a:ln>
                <a:solidFill>
                  <a:prstClr val="white"/>
                </a:solidFill>
                <a:effectLst>
                  <a:outerShdw blurRad="38100" dist="38100" dir="2700000" algn="tl">
                    <a:srgbClr val="000000">
                      <a:alpha val="43137"/>
                    </a:srgbClr>
                  </a:outerShdw>
                </a:effectLst>
                <a:cs typeface="B Mitra" panose="00000400000000000000" pitchFamily="2" charset="-78"/>
              </a:rPr>
              <a:t>ولی امتحان خداوندِ علیم برای آگاه شدن از درون افراد نیست، بلکه برای </a:t>
            </a:r>
            <a:r>
              <a:rPr lang="fa-IR" sz="1800" b="1" dirty="0">
                <a:ln w="18415" cmpd="sng">
                  <a:solidFill>
                    <a:srgbClr val="94C600">
                      <a:lumMod val="60000"/>
                      <a:lumOff val="40000"/>
                    </a:srgbClr>
                  </a:solidFill>
                  <a:prstDash val="solid"/>
                </a:ln>
                <a:solidFill>
                  <a:prstClr val="white"/>
                </a:solidFill>
                <a:effectLst>
                  <a:outerShdw blurRad="38100" dist="38100" dir="2700000" algn="tl">
                    <a:srgbClr val="000000">
                      <a:alpha val="43137"/>
                    </a:srgbClr>
                  </a:outerShdw>
                </a:effectLst>
                <a:cs typeface="B Mitra" panose="00000400000000000000" pitchFamily="2" charset="-78"/>
              </a:rPr>
              <a:t>رشد دادن و به ظهور رساندن استعدادها و نشان دادن تمایلات درونی افراد</a:t>
            </a:r>
            <a:r>
              <a:rPr lang="fa-IR" sz="1800" dirty="0">
                <a:ln w="18415" cmpd="sng">
                  <a:solidFill>
                    <a:srgbClr val="94C600">
                      <a:lumMod val="60000"/>
                      <a:lumOff val="40000"/>
                    </a:srgbClr>
                  </a:solidFill>
                  <a:prstDash val="solid"/>
                </a:ln>
                <a:solidFill>
                  <a:prstClr val="white"/>
                </a:solidFill>
                <a:effectLst>
                  <a:outerShdw blurRad="38100" dist="38100" dir="2700000" algn="tl">
                    <a:srgbClr val="000000">
                      <a:alpha val="43137"/>
                    </a:srgbClr>
                  </a:outerShdw>
                </a:effectLst>
                <a:cs typeface="B Mitra" panose="00000400000000000000" pitchFamily="2" charset="-78"/>
              </a:rPr>
              <a:t> است.</a:t>
            </a:r>
          </a:p>
        </p:txBody>
      </p:sp>
      <p:pic>
        <p:nvPicPr>
          <p:cNvPr id="20" name="Picture 19">
            <a:hlinkClick r:id="rId3" action="ppaction://hlinksldjump"/>
          </p:cNvPr>
          <p:cNvPicPr>
            <a:picLocks noChangeAspect="1"/>
          </p:cNvPicPr>
          <p:nvPr/>
        </p:nvPicPr>
        <p:blipFill>
          <a:blip r:embed="rId4">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21" name="Rectangle 20"/>
          <p:cNvSpPr/>
          <p:nvPr/>
        </p:nvSpPr>
        <p:spPr>
          <a:xfrm>
            <a:off x="4876800" y="0"/>
            <a:ext cx="533400" cy="533400"/>
          </a:xfrm>
          <a:prstGeom prst="rect">
            <a:avLst/>
          </a:prstGeom>
          <a:ln/>
        </p:spPr>
        <p:style>
          <a:lnRef idx="0">
            <a:schemeClr val="accent4"/>
          </a:lnRef>
          <a:fillRef idx="3">
            <a:schemeClr val="accent4"/>
          </a:fillRef>
          <a:effectRef idx="3">
            <a:schemeClr val="accent4"/>
          </a:effectRef>
          <a:fontRef idx="minor">
            <a:schemeClr val="lt1"/>
          </a:fontRef>
        </p:style>
        <p:txBody>
          <a:bodyPr rtlCol="1" anchor="ctr"/>
          <a:lstStyle/>
          <a:p>
            <a:pPr algn="ctr">
              <a:defRPr/>
            </a:pPr>
            <a:r>
              <a:rPr lang="fa-IR" sz="13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Titr" panose="00000700000000000000" pitchFamily="2" charset="-78"/>
              </a:rPr>
              <a:t>صفحه </a:t>
            </a:r>
          </a:p>
          <a:p>
            <a:pPr algn="ctr">
              <a:defRPr/>
            </a:pPr>
            <a:r>
              <a:rPr lang="fa-IR" sz="16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Mitra" panose="00000400000000000000" pitchFamily="2" charset="-78"/>
              </a:rPr>
              <a:t>74</a:t>
            </a:r>
          </a:p>
        </p:txBody>
      </p:sp>
      <p:sp>
        <p:nvSpPr>
          <p:cNvPr id="10" name="Title 1"/>
          <p:cNvSpPr txBox="1">
            <a:spLocks/>
          </p:cNvSpPr>
          <p:nvPr/>
        </p:nvSpPr>
        <p:spPr>
          <a:xfrm>
            <a:off x="6248400" y="4114800"/>
            <a:ext cx="2362200" cy="990600"/>
          </a:xfrm>
          <a:prstGeom prst="leftArrowCallout">
            <a:avLst>
              <a:gd name="adj1" fmla="val 50000"/>
              <a:gd name="adj2" fmla="val 25000"/>
              <a:gd name="adj3" fmla="val 21825"/>
              <a:gd name="adj4" fmla="val 96726"/>
            </a:avLst>
          </a:prstGeom>
          <a:gradFill rotWithShape="1">
            <a:gsLst>
              <a:gs pos="0">
                <a:srgbClr val="3891A7">
                  <a:tint val="35000"/>
                  <a:satMod val="253000"/>
                </a:srgbClr>
              </a:gs>
              <a:gs pos="23000">
                <a:srgbClr val="3891A7">
                  <a:tint val="42000"/>
                  <a:satMod val="255000"/>
                </a:srgbClr>
              </a:gs>
              <a:gs pos="74000">
                <a:srgbClr val="9FD8EE">
                  <a:lumMod val="86000"/>
                </a:srgbClr>
              </a:gs>
              <a:gs pos="48000">
                <a:srgbClr val="3891A7">
                  <a:tint val="53000"/>
                  <a:satMod val="260000"/>
                </a:srgbClr>
              </a:gs>
              <a:gs pos="100000">
                <a:srgbClr val="00B0F0"/>
              </a:gs>
            </a:gsLst>
            <a:path path="circle">
              <a:fillToRect l="50000" t="50000" r="50000" b="50000"/>
            </a:path>
          </a:gradFill>
          <a:ln w="9525" cap="flat" cmpd="sng" algn="ctr">
            <a:solidFill>
              <a:srgbClr val="3891A7"/>
            </a:solidFill>
            <a:prstDash val="solid"/>
          </a:ln>
          <a:effectLst>
            <a:outerShdw blurRad="63500" dist="25400" dir="5400000" rotWithShape="0">
              <a:srgbClr val="000000">
                <a:alpha val="43137"/>
              </a:srgbClr>
            </a:outerShdw>
          </a:effectLst>
        </p:spPr>
        <p:txBody>
          <a:bodyPr anchor="ctr">
            <a:normAutofit fontScale="975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defRPr/>
            </a:pPr>
            <a:r>
              <a:rPr lang="fa-IR" sz="30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rPr>
              <a:t>عام ترین سنت الهی: ابتلاء</a:t>
            </a:r>
          </a:p>
        </p:txBody>
      </p:sp>
      <p:sp>
        <p:nvSpPr>
          <p:cNvPr id="11" name="Title 1"/>
          <p:cNvSpPr txBox="1">
            <a:spLocks/>
          </p:cNvSpPr>
          <p:nvPr/>
        </p:nvSpPr>
        <p:spPr>
          <a:xfrm>
            <a:off x="685800" y="4114800"/>
            <a:ext cx="5334000" cy="990600"/>
          </a:xfrm>
          <a:prstGeom prst="rect">
            <a:avLst/>
          </a:prstGeom>
          <a:ln/>
        </p:spPr>
        <p:style>
          <a:lnRef idx="0">
            <a:schemeClr val="accent4"/>
          </a:lnRef>
          <a:fillRef idx="3">
            <a:schemeClr val="accent4"/>
          </a:fillRef>
          <a:effectRef idx="3">
            <a:schemeClr val="accent4"/>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1800" dirty="0">
                <a:ln w="18415" cmpd="sng">
                  <a:solidFill>
                    <a:schemeClr val="accent1">
                      <a:lumMod val="40000"/>
                      <a:lumOff val="6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Mitra" panose="00000400000000000000" pitchFamily="2" charset="-78"/>
              </a:rPr>
              <a:t>سنت ابتلا عام ترین و فراگیرترین قانون خداوند است که ثابت و همیشگی است و شامل همه انسان ها در همه دوران ها می شود. به عبارت دیگر، زندگی هر انسانی، چه مؤمن و چه کافر، چه فقیر و چه غنی، صحنه انواع امتحان ها و آزمایش هاست.</a:t>
            </a:r>
          </a:p>
        </p:txBody>
      </p:sp>
      <p:sp>
        <p:nvSpPr>
          <p:cNvPr id="12" name="TextBox 11"/>
          <p:cNvSpPr txBox="1"/>
          <p:nvPr/>
        </p:nvSpPr>
        <p:spPr>
          <a:xfrm>
            <a:off x="685800" y="5298847"/>
            <a:ext cx="7924800" cy="1074599"/>
          </a:xfrm>
          <a:prstGeom prst="round2DiagRect">
            <a:avLst>
              <a:gd name="adj1" fmla="val 10103"/>
              <a:gd name="adj2" fmla="val 0"/>
            </a:avLst>
          </a:prstGeom>
          <a:gradFill rotWithShape="1">
            <a:gsLst>
              <a:gs pos="0">
                <a:srgbClr val="FEB80A">
                  <a:tint val="35000"/>
                  <a:satMod val="253000"/>
                </a:srgbClr>
              </a:gs>
              <a:gs pos="50000">
                <a:srgbClr val="FEB80A">
                  <a:tint val="42000"/>
                  <a:satMod val="255000"/>
                </a:srgbClr>
              </a:gs>
              <a:gs pos="97000">
                <a:srgbClr val="FEB80A">
                  <a:tint val="53000"/>
                  <a:satMod val="260000"/>
                </a:srgbClr>
              </a:gs>
              <a:gs pos="100000">
                <a:srgbClr val="FEB80A">
                  <a:tint val="56000"/>
                  <a:satMod val="275000"/>
                </a:srgbClr>
              </a:gs>
            </a:gsLst>
            <a:path path="circle">
              <a:fillToRect l="50000" t="50000" r="50000" b="50000"/>
            </a:path>
          </a:gradFill>
          <a:ln w="9525" cap="flat" cmpd="sng" algn="ctr">
            <a:solidFill>
              <a:srgbClr val="FEB80A"/>
            </a:solidFill>
            <a:prstDash val="solid"/>
          </a:ln>
          <a:effectLst>
            <a:outerShdw blurRad="63500" dist="25400" dir="5400000" rotWithShape="0">
              <a:srgbClr val="000000">
                <a:alpha val="43137"/>
              </a:srgbClr>
            </a:outerShdw>
          </a:effectLst>
        </p:spPr>
        <p:txBody>
          <a:bodyPr wrap="square" rtlCol="1">
            <a:spAutoFit/>
          </a:bodyPr>
          <a:lstStyle/>
          <a:p>
            <a:pPr algn="just" rtl="1">
              <a:defRPr/>
            </a:pPr>
            <a:r>
              <a:rPr lang="fa-IR" sz="1500"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rPr>
              <a:t>در تایید آنچه که در تیتر سوم مطرح شد: بدیهی است که دلیل برقراری سنت الهیِ ابتلاء، </a:t>
            </a:r>
            <a:r>
              <a:rPr lang="fa-IR" sz="1500" b="1"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rPr>
              <a:t>ساخته شدن هویت و شخصیت انسان ها و عامل شناخت ویژگی های او </a:t>
            </a:r>
            <a:r>
              <a:rPr lang="fa-IR" sz="1500"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rPr>
              <a:t>است. بر این اساس، کوچک ترین حادثه ای که پیرامون ما رخ می دهد، امتحانی برای ماست تا روشن شود که ما نسبت به آن حادثه چه تصمیمی می گیریم و چگونه عمل می کنیم. </a:t>
            </a:r>
          </a:p>
          <a:p>
            <a:pPr algn="just" rtl="1">
              <a:defRPr/>
            </a:pPr>
            <a:r>
              <a:rPr lang="fa-IR" sz="1500"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rPr>
              <a:t>عمل درست، </a:t>
            </a:r>
            <a:r>
              <a:rPr lang="fa-IR" sz="1500" b="1"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rPr>
              <a:t>رشد و کمال </a:t>
            </a:r>
            <a:r>
              <a:rPr lang="fa-IR" sz="1500"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rPr>
              <a:t>و عمل غلط، </a:t>
            </a:r>
            <a:r>
              <a:rPr lang="fa-IR" sz="1500" b="1"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rPr>
              <a:t>عقب ماندگی و خسران </a:t>
            </a:r>
            <a:r>
              <a:rPr lang="fa-IR" sz="1500"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rPr>
              <a:t>ما</a:t>
            </a:r>
            <a:r>
              <a:rPr lang="fa-IR" sz="1500" b="1"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rPr>
              <a:t> </a:t>
            </a:r>
            <a:r>
              <a:rPr lang="fa-IR" sz="1500"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rPr>
              <a:t>را به دنبال دارد.</a:t>
            </a:r>
          </a:p>
        </p:txBody>
      </p:sp>
    </p:spTree>
    <p:extLst>
      <p:ext uri="{BB962C8B-B14F-4D97-AF65-F5344CB8AC3E}">
        <p14:creationId xmlns:p14="http://schemas.microsoft.com/office/powerpoint/2010/main" val="7537454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0-#ppt_w/2"/>
                                          </p:val>
                                        </p:tav>
                                        <p:tav tm="100000">
                                          <p:val>
                                            <p:strVal val="#ppt_x"/>
                                          </p:val>
                                        </p:tav>
                                      </p:tavLst>
                                    </p:anim>
                                    <p:anim calcmode="lin" valueType="num">
                                      <p:cBhvr additive="base">
                                        <p:cTn id="24"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9"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additive="base">
                                        <p:cTn id="34" dur="500" fill="hold"/>
                                        <p:tgtEl>
                                          <p:spTgt spid="17"/>
                                        </p:tgtEl>
                                        <p:attrNameLst>
                                          <p:attrName>ppt_x</p:attrName>
                                        </p:attrNameLst>
                                      </p:cBhvr>
                                      <p:tavLst>
                                        <p:tav tm="0">
                                          <p:val>
                                            <p:strVal val="0-#ppt_w/2"/>
                                          </p:val>
                                        </p:tav>
                                        <p:tav tm="100000">
                                          <p:val>
                                            <p:strVal val="#ppt_x"/>
                                          </p:val>
                                        </p:tav>
                                      </p:tavLst>
                                    </p:anim>
                                    <p:anim calcmode="lin" valueType="num">
                                      <p:cBhvr additive="base">
                                        <p:cTn id="35"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9"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0-#ppt_w/2"/>
                                          </p:val>
                                        </p:tav>
                                        <p:tav tm="100000">
                                          <p:val>
                                            <p:strVal val="#ppt_x"/>
                                          </p:val>
                                        </p:tav>
                                      </p:tavLst>
                                    </p:anim>
                                    <p:anim calcmode="lin" valueType="num">
                                      <p:cBhvr additive="base">
                                        <p:cTn id="46"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4" grpId="0" animBg="1"/>
      <p:bldP spid="15" grpId="0" animBg="1"/>
      <p:bldP spid="16" grpId="0" animBg="1"/>
      <p:bldP spid="17"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810057" y="762000"/>
            <a:ext cx="7559042" cy="1752600"/>
          </a:xfrm>
          <a:prstGeom prst="round2DiagRect">
            <a:avLst>
              <a:gd name="adj1" fmla="val 5189"/>
              <a:gd name="adj2" fmla="val 0"/>
            </a:avLst>
          </a:prstGeom>
          <a:solidFill>
            <a:schemeClr val="accent3">
              <a:lumMod val="50000"/>
            </a:schemeClr>
          </a:solidFill>
          <a:ln/>
        </p:spPr>
        <p:style>
          <a:lnRef idx="0">
            <a:schemeClr val="accent3"/>
          </a:lnRef>
          <a:fillRef idx="3">
            <a:schemeClr val="accent3"/>
          </a:fillRef>
          <a:effectRef idx="3">
            <a:schemeClr val="accent3"/>
          </a:effectRef>
          <a:fontRef idx="minor">
            <a:schemeClr val="lt1"/>
          </a:fontRef>
        </p:style>
        <p:txBody>
          <a:bodyPr tIns="0" anchor="t">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lt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lt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lt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lt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lt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9pPr>
            <a:extLst/>
          </a:lstStyle>
          <a:p>
            <a:pPr lvl="0" algn="just">
              <a:lnSpc>
                <a:spcPct val="120000"/>
              </a:lnSpc>
              <a:buClr>
                <a:srgbClr val="3891A7"/>
              </a:buClr>
            </a:pPr>
            <a:r>
              <a:rPr lang="fa-IR" sz="18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Badr" panose="00000400000000000000" pitchFamily="2" charset="-78"/>
              </a:rPr>
              <a:t>موفقیت در هر مرحله ای از امتحان الهی یا ابتلا سبب ورود فرد </a:t>
            </a:r>
            <a:r>
              <a:rPr lang="fa-IR" sz="1800" b="1"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Badr" panose="00000400000000000000" pitchFamily="2" charset="-78"/>
              </a:rPr>
              <a:t>به مرحله ای برتر </a:t>
            </a:r>
            <a:r>
              <a:rPr lang="fa-IR" sz="18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Badr" panose="00000400000000000000" pitchFamily="2" charset="-78"/>
              </a:rPr>
              <a:t>می شود و او را با امتحان های جدیدتر روبه رو می کند؛ درست مانند دانش آموزی که با موفقیت در هر امتحانی وارد مرحله ای بالاتر از امتحانات می گردد تا به موفقیت نهایی برسد. به طور مثال، اگر انسان ایمان به خداوند و بندگی او را اعلام کند، بنا به سنت ابتلا، وارد امتحان ها و آزمایش های خاص آن می شود و به میزانی که در آزمون های اوّلیه سربلند بیرون آید، قدم در آزمون های بعد می گذارد و برای کسب کمالات برتر آماده می شود.</a:t>
            </a:r>
            <a:endParaRPr kumimoji="0" lang="fa-IR" sz="1800" i="0" u="none" strike="noStrike" kern="1200" normalizeH="0" baseline="0" noProof="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uLnTx/>
              <a:uFillTx/>
              <a:latin typeface="Gill Sans MT"/>
              <a:cs typeface="B Badr" panose="00000400000000000000" pitchFamily="2" charset="-78"/>
            </a:endParaRPr>
          </a:p>
        </p:txBody>
      </p:sp>
      <p:sp>
        <p:nvSpPr>
          <p:cNvPr id="6" name="Rectangle 5"/>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15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صفحه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75</a:t>
            </a:r>
          </a:p>
        </p:txBody>
      </p:sp>
      <p:pic>
        <p:nvPicPr>
          <p:cNvPr id="7" name="Picture 6">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8" name="Rectangular Callout 7"/>
          <p:cNvSpPr/>
          <p:nvPr/>
        </p:nvSpPr>
        <p:spPr>
          <a:xfrm>
            <a:off x="810057" y="2590800"/>
            <a:ext cx="7559041" cy="381000"/>
          </a:xfrm>
          <a:prstGeom prst="wedgeRectCallout">
            <a:avLst>
              <a:gd name="adj1" fmla="val -33560"/>
              <a:gd name="adj2" fmla="val 91072"/>
            </a:avLst>
          </a:prstGeom>
          <a:ln/>
        </p:spPr>
        <p:style>
          <a:lnRef idx="1">
            <a:schemeClr val="accent6"/>
          </a:lnRef>
          <a:fillRef idx="3">
            <a:schemeClr val="accent6"/>
          </a:fillRef>
          <a:effectRef idx="2">
            <a:schemeClr val="accent6"/>
          </a:effectRef>
          <a:fontRef idx="minor">
            <a:schemeClr val="lt1"/>
          </a:fontRef>
        </p:style>
        <p:txBody>
          <a:bodyPr rtlCol="1" anchor="ctr"/>
          <a:lstStyle/>
          <a:p>
            <a:pPr lvl="0" algn="ctr" rtl="1"/>
            <a:r>
              <a:rPr lang="fa-IR" sz="2200" b="1" kern="0" dirty="0">
                <a:ln w="18415" cmpd="sng">
                  <a:solidFill>
                    <a:schemeClr val="accent5">
                      <a:lumMod val="75000"/>
                    </a:schemeClr>
                  </a:solidFill>
                  <a:prstDash val="solid"/>
                </a:ln>
                <a:solidFill>
                  <a:schemeClr val="accent5">
                    <a:lumMod val="75000"/>
                  </a:schemeClr>
                </a:solidFill>
                <a:latin typeface="Gill Sans MT"/>
                <a:cs typeface="B Nazanin" panose="00000400000000000000" pitchFamily="2" charset="-78"/>
              </a:rPr>
              <a:t>امام صادق(ع) درباره رابطه مراتب ایمان و مراتب امتحان مى فرماید:</a:t>
            </a:r>
            <a:endParaRPr kumimoji="0" lang="fa-IR" sz="2200" b="1" i="0" u="none" strike="noStrike" kern="0" cap="none" spc="0" normalizeH="0" baseline="0" noProof="0" dirty="0">
              <a:ln w="18415" cmpd="sng">
                <a:solidFill>
                  <a:schemeClr val="accent5">
                    <a:lumMod val="75000"/>
                  </a:schemeClr>
                </a:solidFill>
                <a:prstDash val="solid"/>
              </a:ln>
              <a:solidFill>
                <a:schemeClr val="accent5">
                  <a:lumMod val="75000"/>
                </a:schemeClr>
              </a:solidFill>
              <a:uLnTx/>
              <a:uFillTx/>
              <a:latin typeface="Gill Sans MT"/>
              <a:cs typeface="B Nazanin" panose="00000400000000000000" pitchFamily="2" charset="-78"/>
            </a:endParaRPr>
          </a:p>
        </p:txBody>
      </p:sp>
      <p:sp>
        <p:nvSpPr>
          <p:cNvPr id="10" name="Title 1"/>
          <p:cNvSpPr txBox="1">
            <a:spLocks/>
          </p:cNvSpPr>
          <p:nvPr/>
        </p:nvSpPr>
        <p:spPr>
          <a:xfrm>
            <a:off x="5410201" y="3200400"/>
            <a:ext cx="2958898" cy="1752600"/>
          </a:xfrm>
          <a:prstGeom prst="rect">
            <a:avLst/>
          </a:prstGeom>
          <a:ln/>
        </p:spPr>
        <p:style>
          <a:lnRef idx="0">
            <a:schemeClr val="accent5"/>
          </a:lnRef>
          <a:fillRef idx="3">
            <a:schemeClr val="accent5"/>
          </a:fillRef>
          <a:effectRef idx="3">
            <a:schemeClr val="accent5"/>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fa-IR" sz="2500" b="1" spc="300" dirty="0">
                <a:ln w="10541" cmpd="sng">
                  <a:solidFill>
                    <a:srgbClr val="FF6700">
                      <a:lumMod val="40000"/>
                      <a:lumOff val="60000"/>
                    </a:srgbClr>
                  </a:solidFill>
                  <a:prstDash val="solid"/>
                </a:ln>
                <a:solidFill>
                  <a:srgbClr val="FF6700">
                    <a:lumMod val="60000"/>
                    <a:lumOff val="40000"/>
                  </a:srgbClr>
                </a:solidFill>
                <a:effectLst/>
                <a:cs typeface="B Badr" panose="00000400000000000000" pitchFamily="2" charset="-78"/>
              </a:rPr>
              <a:t>اِنَّمَا المُؤمِنُ </a:t>
            </a:r>
          </a:p>
          <a:p>
            <a:pPr algn="ctr"/>
            <a:r>
              <a:rPr lang="fa-IR" sz="2500" b="1" spc="300" dirty="0">
                <a:ln w="10541" cmpd="sng">
                  <a:solidFill>
                    <a:srgbClr val="FF6700">
                      <a:lumMod val="40000"/>
                      <a:lumOff val="60000"/>
                    </a:srgbClr>
                  </a:solidFill>
                  <a:prstDash val="solid"/>
                </a:ln>
                <a:solidFill>
                  <a:srgbClr val="FF6700">
                    <a:lumMod val="60000"/>
                    <a:lumOff val="40000"/>
                  </a:srgbClr>
                </a:solidFill>
                <a:effectLst/>
                <a:cs typeface="B Badr" panose="00000400000000000000" pitchFamily="2" charset="-78"/>
              </a:rPr>
              <a:t>بِمَنزِلَةِ کَفَّةِ المیزانِ </a:t>
            </a:r>
          </a:p>
          <a:p>
            <a:pPr algn="ctr"/>
            <a:r>
              <a:rPr lang="fa-IR" sz="2500" b="1" spc="300" dirty="0">
                <a:ln w="10541" cmpd="sng">
                  <a:solidFill>
                    <a:srgbClr val="FF6700">
                      <a:lumMod val="40000"/>
                      <a:lumOff val="60000"/>
                    </a:srgbClr>
                  </a:solidFill>
                  <a:prstDash val="solid"/>
                </a:ln>
                <a:solidFill>
                  <a:srgbClr val="FF6700">
                    <a:lumMod val="60000"/>
                    <a:lumOff val="40000"/>
                  </a:srgbClr>
                </a:solidFill>
                <a:effectLst/>
                <a:cs typeface="B Badr" panose="00000400000000000000" pitchFamily="2" charset="-78"/>
              </a:rPr>
              <a:t>کُلََّما زیدَ فى ایمانِه</a:t>
            </a:r>
          </a:p>
          <a:p>
            <a:pPr algn="ctr"/>
            <a:r>
              <a:rPr lang="fa-IR" sz="2500" b="1" spc="300" dirty="0">
                <a:ln w="10541" cmpd="sng">
                  <a:solidFill>
                    <a:srgbClr val="FF6700">
                      <a:lumMod val="40000"/>
                      <a:lumOff val="60000"/>
                    </a:srgbClr>
                  </a:solidFill>
                  <a:prstDash val="solid"/>
                </a:ln>
                <a:solidFill>
                  <a:srgbClr val="FF6700">
                    <a:lumMod val="60000"/>
                    <a:lumOff val="40000"/>
                  </a:srgbClr>
                </a:solidFill>
                <a:effectLst/>
                <a:cs typeface="B Badr" panose="00000400000000000000" pitchFamily="2" charset="-78"/>
              </a:rPr>
              <a:t>زیدَ فى بَلائِه</a:t>
            </a:r>
          </a:p>
        </p:txBody>
      </p:sp>
      <p:sp>
        <p:nvSpPr>
          <p:cNvPr id="11" name="Right Bracket 10"/>
          <p:cNvSpPr/>
          <p:nvPr/>
        </p:nvSpPr>
        <p:spPr>
          <a:xfrm>
            <a:off x="6096000" y="5207454"/>
            <a:ext cx="2438400" cy="431346"/>
          </a:xfrm>
          <a:prstGeom prst="rightBracket">
            <a:avLst/>
          </a:prstGeom>
          <a:ln w="28575"/>
        </p:spPr>
        <p:style>
          <a:lnRef idx="1">
            <a:schemeClr val="accent5"/>
          </a:lnRef>
          <a:fillRef idx="0">
            <a:schemeClr val="accent5"/>
          </a:fillRef>
          <a:effectRef idx="0">
            <a:schemeClr val="accent5"/>
          </a:effectRef>
          <a:fontRef idx="minor">
            <a:schemeClr val="tx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Koodak" panose="00000700000000000000" pitchFamily="2" charset="-78"/>
              </a:rPr>
              <a:t>حالا سوال!!</a:t>
            </a:r>
          </a:p>
        </p:txBody>
      </p:sp>
      <p:sp>
        <p:nvSpPr>
          <p:cNvPr id="12" name="Title 1"/>
          <p:cNvSpPr txBox="1">
            <a:spLocks/>
          </p:cNvSpPr>
          <p:nvPr/>
        </p:nvSpPr>
        <p:spPr>
          <a:xfrm rot="16200000">
            <a:off x="3125780" y="2865879"/>
            <a:ext cx="502102" cy="5133543"/>
          </a:xfrm>
          <a:prstGeom prst="rect">
            <a:avLst/>
          </a:prstGeom>
          <a:ln/>
        </p:spPr>
        <p:style>
          <a:lnRef idx="0">
            <a:schemeClr val="accent5"/>
          </a:lnRef>
          <a:fillRef idx="3">
            <a:schemeClr val="accent5"/>
          </a:fillRef>
          <a:effectRef idx="3">
            <a:schemeClr val="accent5"/>
          </a:effectRef>
          <a:fontRef idx="minor">
            <a:schemeClr val="lt1"/>
          </a:fontRef>
        </p:style>
        <p:txBody>
          <a:bodyPr vert="vert" anchor="ctr">
            <a:normAutofit fontScale="975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lvl="0" algn="ctr">
              <a:defRPr/>
            </a:pPr>
            <a:r>
              <a:rPr lang="fa-IR" sz="18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anose="00000400000000000000" pitchFamily="2" charset="-78"/>
              </a:rPr>
              <a:t>خداوند با چه چیزی ما را امتحان می کند؟</a:t>
            </a:r>
            <a:endParaRPr kumimoji="0" lang="fa-IR" sz="18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IRANSansWebMedium" panose="02040503050201020203" pitchFamily="18" charset="-78"/>
              <a:cs typeface="B Nazanin" panose="00000400000000000000" pitchFamily="2" charset="-78"/>
            </a:endParaRPr>
          </a:p>
        </p:txBody>
      </p:sp>
      <p:sp>
        <p:nvSpPr>
          <p:cNvPr id="9" name="Title 1"/>
          <p:cNvSpPr txBox="1">
            <a:spLocks/>
          </p:cNvSpPr>
          <p:nvPr/>
        </p:nvSpPr>
        <p:spPr>
          <a:xfrm>
            <a:off x="810057" y="3200400"/>
            <a:ext cx="2958898" cy="1752600"/>
          </a:xfrm>
          <a:prstGeom prst="rect">
            <a:avLst/>
          </a:prstGeom>
          <a:ln/>
        </p:spPr>
        <p:style>
          <a:lnRef idx="0">
            <a:schemeClr val="accent4"/>
          </a:lnRef>
          <a:fillRef idx="3">
            <a:schemeClr val="accent4"/>
          </a:fillRef>
          <a:effectRef idx="3">
            <a:schemeClr val="accent4"/>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2300" dirty="0">
                <a:ln w="18415" cmpd="sng">
                  <a:solidFill>
                    <a:schemeClr val="accent2">
                      <a:lumMod val="20000"/>
                      <a:lumOff val="80000"/>
                    </a:schemeClr>
                  </a:solidFill>
                  <a:prstDash val="solid"/>
                </a:ln>
                <a:solidFill>
                  <a:schemeClr val="accent2">
                    <a:lumMod val="20000"/>
                    <a:lumOff val="80000"/>
                  </a:schemeClr>
                </a:solidFill>
                <a:effectLst>
                  <a:outerShdw blurRad="63500" dir="3600000" algn="tl" rotWithShape="0">
                    <a:srgbClr val="000000">
                      <a:alpha val="70000"/>
                    </a:srgbClr>
                  </a:outerShdw>
                </a:effectLst>
                <a:cs typeface="B Koodak" panose="00000700000000000000" pitchFamily="2" charset="-78"/>
              </a:rPr>
              <a:t>به راستى که مؤمن به منزله کفه ترازوست؛ </a:t>
            </a:r>
          </a:p>
          <a:p>
            <a:pPr algn="just"/>
            <a:r>
              <a:rPr lang="fa-IR" sz="2300" dirty="0">
                <a:ln w="18415" cmpd="sng">
                  <a:solidFill>
                    <a:schemeClr val="accent2">
                      <a:lumMod val="20000"/>
                      <a:lumOff val="80000"/>
                    </a:schemeClr>
                  </a:solidFill>
                  <a:prstDash val="solid"/>
                </a:ln>
                <a:solidFill>
                  <a:schemeClr val="accent2">
                    <a:lumMod val="20000"/>
                    <a:lumOff val="80000"/>
                  </a:schemeClr>
                </a:solidFill>
                <a:effectLst>
                  <a:outerShdw blurRad="63500" dir="3600000" algn="tl" rotWithShape="0">
                    <a:srgbClr val="000000">
                      <a:alpha val="70000"/>
                    </a:srgbClr>
                  </a:outerShdw>
                </a:effectLst>
                <a:cs typeface="B Koodak" panose="00000700000000000000" pitchFamily="2" charset="-78"/>
              </a:rPr>
              <a:t>هر اندازه ایمانش افزوده شود، امتحانش نیز افزوده مى شود.</a:t>
            </a:r>
          </a:p>
        </p:txBody>
      </p:sp>
      <p:sp>
        <p:nvSpPr>
          <p:cNvPr id="13" name="Right Bracket 12"/>
          <p:cNvSpPr/>
          <p:nvPr/>
        </p:nvSpPr>
        <p:spPr>
          <a:xfrm>
            <a:off x="6096000" y="5893254"/>
            <a:ext cx="2438400" cy="431346"/>
          </a:xfrm>
          <a:prstGeom prst="rightBracket">
            <a:avLst/>
          </a:prstGeom>
          <a:ln w="28575"/>
        </p:spPr>
        <p:style>
          <a:lnRef idx="1">
            <a:schemeClr val="accent5"/>
          </a:lnRef>
          <a:fillRef idx="0">
            <a:schemeClr val="accent5"/>
          </a:fillRef>
          <a:effectRef idx="0">
            <a:schemeClr val="accent5"/>
          </a:effectRef>
          <a:fontRef idx="minor">
            <a:schemeClr val="tx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Koodak" panose="00000700000000000000" pitchFamily="2" charset="-78"/>
              </a:rPr>
              <a:t>حالا جواب!! </a:t>
            </a:r>
            <a:r>
              <a:rPr lang="fa-I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Koodak" panose="00000700000000000000" pitchFamily="2" charset="-78"/>
                <a:sym typeface="Wingdings" panose="05000000000000000000" pitchFamily="2" charset="2"/>
              </a:rPr>
              <a:t></a:t>
            </a:r>
            <a:endParaRPr lang="fa-I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Koodak" panose="00000700000000000000" pitchFamily="2" charset="-78"/>
            </a:endParaRPr>
          </a:p>
        </p:txBody>
      </p:sp>
      <p:sp>
        <p:nvSpPr>
          <p:cNvPr id="14" name="Title 1"/>
          <p:cNvSpPr txBox="1">
            <a:spLocks/>
          </p:cNvSpPr>
          <p:nvPr/>
        </p:nvSpPr>
        <p:spPr>
          <a:xfrm>
            <a:off x="810059" y="5905954"/>
            <a:ext cx="5133544" cy="457200"/>
          </a:xfrm>
          <a:prstGeom prst="rect">
            <a:avLst/>
          </a:prstGeom>
          <a:ln/>
        </p:spPr>
        <p:style>
          <a:lnRef idx="0">
            <a:schemeClr val="accent1"/>
          </a:lnRef>
          <a:fillRef idx="3">
            <a:schemeClr val="accent1"/>
          </a:fillRef>
          <a:effectRef idx="3">
            <a:schemeClr val="accent1"/>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fa-IR" sz="16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Mitra" panose="00000400000000000000" pitchFamily="2" charset="-78"/>
              </a:rPr>
              <a:t>با هر امر و اتفاق خوب یا بدی ما را می آزماید؛ مانند بیماری یا سلامت</a:t>
            </a:r>
          </a:p>
        </p:txBody>
      </p:sp>
    </p:spTree>
    <p:extLst>
      <p:ext uri="{BB962C8B-B14F-4D97-AF65-F5344CB8AC3E}">
        <p14:creationId xmlns:p14="http://schemas.microsoft.com/office/powerpoint/2010/main" val="9623804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par>
                                <p:cTn id="8" presetID="26"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870">
                                          <p:stCondLst>
                                            <p:cond delay="0"/>
                                          </p:stCondLst>
                                        </p:cTn>
                                        <p:tgtEl>
                                          <p:spTgt spid="8"/>
                                        </p:tgtEl>
                                      </p:cBhvr>
                                    </p:animEffect>
                                    <p:anim calcmode="lin" valueType="num">
                                      <p:cBhvr>
                                        <p:cTn id="11" dur="2733"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2" dur="996"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3" dur="996" tmFilter="0, 0; 0.125,0.2665; 0.25,0.4; 0.375,0.465; 0.5,0.5;  0.625,0.535; 0.75,0.6; 0.875,0.7335; 1,1">
                                          <p:stCondLst>
                                            <p:cond delay="996"/>
                                          </p:stCondLst>
                                        </p:cTn>
                                        <p:tgtEl>
                                          <p:spTgt spid="8"/>
                                        </p:tgtEl>
                                        <p:attrNameLst>
                                          <p:attrName>ppt_y</p:attrName>
                                        </p:attrNameLst>
                                      </p:cBhvr>
                                      <p:tavLst>
                                        <p:tav tm="0" fmla="#ppt_y-sin(pi*$)/9">
                                          <p:val>
                                            <p:fltVal val="0"/>
                                          </p:val>
                                        </p:tav>
                                        <p:tav tm="100000">
                                          <p:val>
                                            <p:fltVal val="1"/>
                                          </p:val>
                                        </p:tav>
                                      </p:tavLst>
                                    </p:anim>
                                    <p:anim calcmode="lin" valueType="num">
                                      <p:cBhvr>
                                        <p:cTn id="14" dur="498" tmFilter="0, 0; 0.125,0.2665; 0.25,0.4; 0.375,0.465; 0.5,0.5;  0.625,0.535; 0.75,0.6; 0.875,0.7335; 1,1">
                                          <p:stCondLst>
                                            <p:cond delay="1986"/>
                                          </p:stCondLst>
                                        </p:cTn>
                                        <p:tgtEl>
                                          <p:spTgt spid="8"/>
                                        </p:tgtEl>
                                        <p:attrNameLst>
                                          <p:attrName>ppt_y</p:attrName>
                                        </p:attrNameLst>
                                      </p:cBhvr>
                                      <p:tavLst>
                                        <p:tav tm="0" fmla="#ppt_y-sin(pi*$)/27">
                                          <p:val>
                                            <p:fltVal val="0"/>
                                          </p:val>
                                        </p:tav>
                                        <p:tav tm="100000">
                                          <p:val>
                                            <p:fltVal val="1"/>
                                          </p:val>
                                        </p:tav>
                                      </p:tavLst>
                                    </p:anim>
                                    <p:anim calcmode="lin" valueType="num">
                                      <p:cBhvr>
                                        <p:cTn id="15" dur="246" tmFilter="0, 0; 0.125,0.2665; 0.25,0.4; 0.375,0.465; 0.5,0.5;  0.625,0.535; 0.75,0.6; 0.875,0.7335; 1,1">
                                          <p:stCondLst>
                                            <p:cond delay="2484"/>
                                          </p:stCondLst>
                                        </p:cTn>
                                        <p:tgtEl>
                                          <p:spTgt spid="8"/>
                                        </p:tgtEl>
                                        <p:attrNameLst>
                                          <p:attrName>ppt_y</p:attrName>
                                        </p:attrNameLst>
                                      </p:cBhvr>
                                      <p:tavLst>
                                        <p:tav tm="0" fmla="#ppt_y-sin(pi*$)/81">
                                          <p:val>
                                            <p:fltVal val="0"/>
                                          </p:val>
                                        </p:tav>
                                        <p:tav tm="100000">
                                          <p:val>
                                            <p:fltVal val="1"/>
                                          </p:val>
                                        </p:tav>
                                      </p:tavLst>
                                    </p:anim>
                                    <p:animScale>
                                      <p:cBhvr>
                                        <p:cTn id="16" dur="39">
                                          <p:stCondLst>
                                            <p:cond delay="975"/>
                                          </p:stCondLst>
                                        </p:cTn>
                                        <p:tgtEl>
                                          <p:spTgt spid="8"/>
                                        </p:tgtEl>
                                      </p:cBhvr>
                                      <p:to x="100000" y="60000"/>
                                    </p:animScale>
                                    <p:animScale>
                                      <p:cBhvr>
                                        <p:cTn id="17" dur="249" decel="50000">
                                          <p:stCondLst>
                                            <p:cond delay="1014"/>
                                          </p:stCondLst>
                                        </p:cTn>
                                        <p:tgtEl>
                                          <p:spTgt spid="8"/>
                                        </p:tgtEl>
                                      </p:cBhvr>
                                      <p:to x="100000" y="100000"/>
                                    </p:animScale>
                                    <p:animScale>
                                      <p:cBhvr>
                                        <p:cTn id="18" dur="39">
                                          <p:stCondLst>
                                            <p:cond delay="1968"/>
                                          </p:stCondLst>
                                        </p:cTn>
                                        <p:tgtEl>
                                          <p:spTgt spid="8"/>
                                        </p:tgtEl>
                                      </p:cBhvr>
                                      <p:to x="100000" y="80000"/>
                                    </p:animScale>
                                    <p:animScale>
                                      <p:cBhvr>
                                        <p:cTn id="19" dur="249" decel="50000">
                                          <p:stCondLst>
                                            <p:cond delay="2007"/>
                                          </p:stCondLst>
                                        </p:cTn>
                                        <p:tgtEl>
                                          <p:spTgt spid="8"/>
                                        </p:tgtEl>
                                      </p:cBhvr>
                                      <p:to x="100000" y="100000"/>
                                    </p:animScale>
                                    <p:animScale>
                                      <p:cBhvr>
                                        <p:cTn id="20" dur="39">
                                          <p:stCondLst>
                                            <p:cond delay="2463"/>
                                          </p:stCondLst>
                                        </p:cTn>
                                        <p:tgtEl>
                                          <p:spTgt spid="8"/>
                                        </p:tgtEl>
                                      </p:cBhvr>
                                      <p:to x="100000" y="90000"/>
                                    </p:animScale>
                                    <p:animScale>
                                      <p:cBhvr>
                                        <p:cTn id="21" dur="249" decel="50000">
                                          <p:stCondLst>
                                            <p:cond delay="2502"/>
                                          </p:stCondLst>
                                        </p:cTn>
                                        <p:tgtEl>
                                          <p:spTgt spid="8"/>
                                        </p:tgtEl>
                                      </p:cBhvr>
                                      <p:to x="100000" y="100000"/>
                                    </p:animScale>
                                    <p:animScale>
                                      <p:cBhvr>
                                        <p:cTn id="22" dur="39">
                                          <p:stCondLst>
                                            <p:cond delay="2712"/>
                                          </p:stCondLst>
                                        </p:cTn>
                                        <p:tgtEl>
                                          <p:spTgt spid="8"/>
                                        </p:tgtEl>
                                      </p:cBhvr>
                                      <p:to x="100000" y="95000"/>
                                    </p:animScale>
                                    <p:animScale>
                                      <p:cBhvr>
                                        <p:cTn id="23" dur="249" decel="50000">
                                          <p:stCondLst>
                                            <p:cond delay="2751"/>
                                          </p:stCondLst>
                                        </p:cTn>
                                        <p:tgtEl>
                                          <p:spTgt spid="8"/>
                                        </p:tgtEl>
                                      </p:cBhvr>
                                      <p:to x="100000" y="100000"/>
                                    </p:animScale>
                                  </p:childTnLst>
                                </p:cTn>
                              </p:par>
                            </p:childTnLst>
                          </p:cTn>
                        </p:par>
                      </p:childTnLst>
                    </p:cTn>
                  </p:par>
                  <p:par>
                    <p:cTn id="24" fill="hold">
                      <p:stCondLst>
                        <p:cond delay="indefinite"/>
                      </p:stCondLst>
                      <p:childTnLst>
                        <p:par>
                          <p:cTn id="25" fill="hold">
                            <p:stCondLst>
                              <p:cond delay="0"/>
                            </p:stCondLst>
                            <p:childTnLst>
                              <p:par>
                                <p:cTn id="26" presetID="2" presetClass="entr" presetSubtype="9"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0-#ppt_w/2"/>
                                          </p:val>
                                        </p:tav>
                                        <p:tav tm="100000">
                                          <p:val>
                                            <p:strVal val="#ppt_x"/>
                                          </p:val>
                                        </p:tav>
                                      </p:tavLst>
                                    </p:anim>
                                    <p:anim calcmode="lin" valueType="num">
                                      <p:cBhvr additive="base">
                                        <p:cTn id="29"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42"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outHorizontal)">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9"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0-#ppt_w/2"/>
                                          </p:val>
                                        </p:tav>
                                        <p:tav tm="100000">
                                          <p:val>
                                            <p:strVal val="#ppt_x"/>
                                          </p:val>
                                        </p:tav>
                                      </p:tavLst>
                                    </p:anim>
                                    <p:anim calcmode="lin" valueType="num">
                                      <p:cBhvr additive="base">
                                        <p:cTn id="40"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42"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barn(outHorizontal)">
                                      <p:cBhvr>
                                        <p:cTn id="50" dur="5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0-#ppt_w/2"/>
                                          </p:val>
                                        </p:tav>
                                        <p:tav tm="100000">
                                          <p:val>
                                            <p:strVal val="#ppt_x"/>
                                          </p:val>
                                        </p:tav>
                                      </p:tavLst>
                                    </p:anim>
                                    <p:anim calcmode="lin" valueType="num">
                                      <p:cBhvr additive="base">
                                        <p:cTn id="56"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9"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15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صفحه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71</a:t>
            </a:r>
          </a:p>
        </p:txBody>
      </p:sp>
      <p:pic>
        <p:nvPicPr>
          <p:cNvPr id="12" name="Picture 11">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15" name="Up Arrow Callout 14"/>
          <p:cNvSpPr/>
          <p:nvPr/>
        </p:nvSpPr>
        <p:spPr>
          <a:xfrm>
            <a:off x="810057" y="5181600"/>
            <a:ext cx="7565555" cy="1219200"/>
          </a:xfrm>
          <a:prstGeom prst="upArrowCallout">
            <a:avLst>
              <a:gd name="adj1" fmla="val 50000"/>
              <a:gd name="adj2" fmla="val 22561"/>
              <a:gd name="adj3" fmla="val 25000"/>
              <a:gd name="adj4" fmla="val 72294"/>
            </a:avLst>
          </a:prstGeom>
          <a:gradFill rotWithShape="1">
            <a:gsLst>
              <a:gs pos="0">
                <a:srgbClr val="C32D2E">
                  <a:tint val="92000"/>
                  <a:satMod val="170000"/>
                </a:srgbClr>
              </a:gs>
              <a:gs pos="15000">
                <a:srgbClr val="C32D2E">
                  <a:tint val="92000"/>
                  <a:shade val="99000"/>
                  <a:satMod val="170000"/>
                </a:srgbClr>
              </a:gs>
              <a:gs pos="62000">
                <a:srgbClr val="C32D2E">
                  <a:tint val="96000"/>
                  <a:shade val="80000"/>
                  <a:satMod val="170000"/>
                </a:srgbClr>
              </a:gs>
              <a:gs pos="97000">
                <a:srgbClr val="C32D2E">
                  <a:tint val="98000"/>
                  <a:shade val="63000"/>
                  <a:satMod val="170000"/>
                </a:srgbClr>
              </a:gs>
              <a:gs pos="100000">
                <a:srgbClr val="C32D2E">
                  <a:shade val="62000"/>
                  <a:satMod val="170000"/>
                </a:srgbClr>
              </a:gs>
            </a:gsLst>
            <a:path path="circle">
              <a:fillToRect l="50000" t="50000" r="50000" b="50000"/>
            </a:path>
          </a:gradFill>
          <a:ln w="9525" cap="flat" cmpd="sng" algn="ctr">
            <a:solidFill>
              <a:srgbClr val="C32D2E"/>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rgbClr val="C32D2E">
                <a:shade val="80000"/>
              </a:srgbClr>
            </a:contourClr>
          </a:sp3d>
        </p:spPr>
        <p:txBody>
          <a:bodyPr rtlCol="1" anchor="ctr"/>
          <a:lstStyle/>
          <a:p>
            <a:pPr lvl="0" algn="ctr" rtl="1"/>
            <a:r>
              <a:rPr kumimoji="0" lang="fa-IR" sz="2300" b="1" i="0" u="none" strike="noStrike" kern="0" cap="none" spc="0" normalizeH="0" baseline="0" noProof="0" dirty="0">
                <a:ln w="18415" cmpd="sng">
                  <a:solidFill>
                    <a:srgbClr val="FFFF00"/>
                  </a:solidFill>
                  <a:prstDash val="solid"/>
                </a:ln>
                <a:solidFill>
                  <a:srgbClr val="FFFF00"/>
                </a:solidFill>
                <a:effectLst>
                  <a:outerShdw blurRad="63500" dir="3600000" algn="tl" rotWithShape="0">
                    <a:srgbClr val="000000">
                      <a:alpha val="70000"/>
                    </a:srgbClr>
                  </a:outerShdw>
                </a:effectLst>
                <a:uLnTx/>
                <a:uFillTx/>
                <a:latin typeface="Gill Sans MT"/>
                <a:cs typeface="B Nazanin" panose="00000400000000000000" pitchFamily="2" charset="-78"/>
              </a:rPr>
              <a:t>آیات</a:t>
            </a:r>
            <a:r>
              <a:rPr kumimoji="0" lang="fa-IR" sz="2300" b="1" i="0" u="none" strike="noStrike" kern="0" cap="none" spc="0" normalizeH="0" noProof="0" dirty="0">
                <a:ln w="18415" cmpd="sng">
                  <a:solidFill>
                    <a:srgbClr val="FFFF00"/>
                  </a:solidFill>
                  <a:prstDash val="solid"/>
                </a:ln>
                <a:solidFill>
                  <a:srgbClr val="FFFF00"/>
                </a:solidFill>
                <a:effectLst>
                  <a:outerShdw blurRad="63500" dir="3600000" algn="tl" rotWithShape="0">
                    <a:srgbClr val="000000">
                      <a:alpha val="70000"/>
                    </a:srgbClr>
                  </a:outerShdw>
                </a:effectLst>
                <a:uLnTx/>
                <a:uFillTx/>
                <a:latin typeface="Gill Sans MT"/>
                <a:cs typeface="B Nazanin" panose="00000400000000000000" pitchFamily="2" charset="-78"/>
              </a:rPr>
              <a:t> در رابطه با سنت ابتلا</a:t>
            </a:r>
          </a:p>
          <a:p>
            <a:pPr lvl="0" algn="r" rtl="1"/>
            <a:r>
              <a:rPr lang="fa-IR" sz="1700" b="1" kern="0" baseline="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نکته: آیه دوم به این حقیقت مهم اشاره دارد که: با افزوده شدن ایمان،</a:t>
            </a:r>
            <a:r>
              <a:rPr lang="fa-IR" sz="1700" b="1"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 شدت و سختی امتحان افزایش می یابد و نه اینکه فرد از امتحان معاف شود.</a:t>
            </a:r>
            <a:endParaRPr kumimoji="0" lang="fa-IR" sz="1700" b="1" i="0" u="none" strike="noStrike" kern="0" cap="none" spc="0" normalizeH="0" baseline="0" noProof="0" dirty="0">
              <a:ln w="18415" cmpd="sng">
                <a:solidFill>
                  <a:srgbClr val="FFFF00"/>
                </a:solidFill>
                <a:prstDash val="solid"/>
              </a:ln>
              <a:solidFill>
                <a:srgbClr val="FFFF00"/>
              </a:solidFill>
              <a:effectLst>
                <a:outerShdw blurRad="63500" dir="3600000" algn="tl" rotWithShape="0">
                  <a:srgbClr val="000000">
                    <a:alpha val="70000"/>
                  </a:srgbClr>
                </a:outerShdw>
              </a:effectLst>
              <a:uLnTx/>
              <a:uFillTx/>
              <a:latin typeface="Gill Sans MT"/>
              <a:cs typeface="B Nazanin" panose="00000400000000000000" pitchFamily="2" charset="-78"/>
            </a:endParaRPr>
          </a:p>
        </p:txBody>
      </p:sp>
      <p:sp>
        <p:nvSpPr>
          <p:cNvPr id="6" name="Title 1"/>
          <p:cNvSpPr txBox="1">
            <a:spLocks/>
          </p:cNvSpPr>
          <p:nvPr/>
        </p:nvSpPr>
        <p:spPr>
          <a:xfrm>
            <a:off x="5257800" y="914400"/>
            <a:ext cx="3111299" cy="1981200"/>
          </a:xfrm>
          <a:prstGeom prst="rect">
            <a:avLst/>
          </a:prstGeom>
          <a:ln/>
        </p:spPr>
        <p:style>
          <a:lnRef idx="0">
            <a:schemeClr val="accent5"/>
          </a:lnRef>
          <a:fillRef idx="3">
            <a:schemeClr val="accent5"/>
          </a:fillRef>
          <a:effectRef idx="3">
            <a:schemeClr val="accent5"/>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fa-IR" sz="3000" b="1" dirty="0">
                <a:ln w="10541" cmpd="sng">
                  <a:solidFill>
                    <a:srgbClr val="FF6700">
                      <a:lumMod val="40000"/>
                      <a:lumOff val="60000"/>
                    </a:srgbClr>
                  </a:solidFill>
                  <a:prstDash val="solid"/>
                </a:ln>
                <a:solidFill>
                  <a:srgbClr val="FF6700">
                    <a:lumMod val="60000"/>
                    <a:lumOff val="40000"/>
                  </a:srgbClr>
                </a:solidFill>
                <a:effectLst/>
                <a:cs typeface="B Badr" panose="00000400000000000000" pitchFamily="2" charset="-78"/>
              </a:rPr>
              <a:t>کُلُّ نَفسٍ ذائِقَةُ المَوت وَ </a:t>
            </a:r>
          </a:p>
          <a:p>
            <a:pPr algn="ctr"/>
            <a:r>
              <a:rPr lang="fa-IR" sz="3000" b="1" dirty="0">
                <a:ln w="10541" cmpd="sng">
                  <a:solidFill>
                    <a:srgbClr val="FF6700">
                      <a:lumMod val="40000"/>
                      <a:lumOff val="60000"/>
                    </a:srgbClr>
                  </a:solidFill>
                  <a:prstDash val="solid"/>
                </a:ln>
                <a:solidFill>
                  <a:srgbClr val="FF6700">
                    <a:lumMod val="60000"/>
                    <a:lumOff val="40000"/>
                  </a:srgbClr>
                </a:solidFill>
                <a:effectLst/>
                <a:cs typeface="B Badr" panose="00000400000000000000" pitchFamily="2" charset="-78"/>
              </a:rPr>
              <a:t>نَبلوکُم بِالشَّرِّ وَ الخَیرِ فِتنَةً</a:t>
            </a:r>
          </a:p>
          <a:p>
            <a:pPr algn="ctr"/>
            <a:r>
              <a:rPr lang="fa-IR" sz="3000" b="1" dirty="0">
                <a:ln w="10541" cmpd="sng">
                  <a:solidFill>
                    <a:srgbClr val="FF6700">
                      <a:lumMod val="40000"/>
                      <a:lumOff val="60000"/>
                    </a:srgbClr>
                  </a:solidFill>
                  <a:prstDash val="solid"/>
                </a:ln>
                <a:solidFill>
                  <a:srgbClr val="FF6700">
                    <a:lumMod val="60000"/>
                    <a:lumOff val="40000"/>
                  </a:srgbClr>
                </a:solidFill>
                <a:effectLst/>
                <a:cs typeface="B Badr" panose="00000400000000000000" pitchFamily="2" charset="-78"/>
              </a:rPr>
              <a:t>وَ اِلَینا تُرجَعونَ</a:t>
            </a:r>
          </a:p>
        </p:txBody>
      </p:sp>
      <p:sp>
        <p:nvSpPr>
          <p:cNvPr id="7" name="Title 1"/>
          <p:cNvSpPr txBox="1">
            <a:spLocks/>
          </p:cNvSpPr>
          <p:nvPr/>
        </p:nvSpPr>
        <p:spPr>
          <a:xfrm>
            <a:off x="810057" y="914400"/>
            <a:ext cx="2958898" cy="1981200"/>
          </a:xfrm>
          <a:prstGeom prst="rect">
            <a:avLst/>
          </a:prstGeom>
          <a:ln/>
        </p:spPr>
        <p:style>
          <a:lnRef idx="0">
            <a:schemeClr val="accent4"/>
          </a:lnRef>
          <a:fillRef idx="3">
            <a:schemeClr val="accent4"/>
          </a:fillRef>
          <a:effectRef idx="3">
            <a:schemeClr val="accent4"/>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1900" dirty="0">
                <a:ln w="18415" cmpd="sng">
                  <a:solidFill>
                    <a:schemeClr val="accent2">
                      <a:lumMod val="20000"/>
                      <a:lumOff val="80000"/>
                    </a:schemeClr>
                  </a:solidFill>
                  <a:prstDash val="solid"/>
                </a:ln>
                <a:solidFill>
                  <a:schemeClr val="accent2">
                    <a:lumMod val="20000"/>
                    <a:lumOff val="80000"/>
                  </a:schemeClr>
                </a:solidFill>
                <a:effectLst>
                  <a:outerShdw blurRad="63500" dir="3600000" algn="tl" rotWithShape="0">
                    <a:srgbClr val="000000">
                      <a:alpha val="70000"/>
                    </a:srgbClr>
                  </a:outerShdw>
                </a:effectLst>
                <a:cs typeface="B Koodak" panose="00000700000000000000" pitchFamily="2" charset="-78"/>
              </a:rPr>
              <a:t>هر انسانی طعم مرگ را می چشد.</a:t>
            </a:r>
          </a:p>
          <a:p>
            <a:pPr algn="just"/>
            <a:r>
              <a:rPr lang="fa-IR" sz="2100" dirty="0">
                <a:ln w="18415" cmpd="sng">
                  <a:solidFill>
                    <a:schemeClr val="accent2">
                      <a:lumMod val="20000"/>
                      <a:lumOff val="80000"/>
                    </a:schemeClr>
                  </a:solidFill>
                  <a:prstDash val="solid"/>
                </a:ln>
                <a:solidFill>
                  <a:schemeClr val="accent2">
                    <a:lumMod val="20000"/>
                    <a:lumOff val="80000"/>
                  </a:schemeClr>
                </a:solidFill>
                <a:effectLst>
                  <a:outerShdw blurRad="63500" dir="3600000" algn="tl" rotWithShape="0">
                    <a:srgbClr val="000000">
                      <a:alpha val="70000"/>
                    </a:srgbClr>
                  </a:outerShdw>
                </a:effectLst>
                <a:cs typeface="B Koodak" panose="00000700000000000000" pitchFamily="2" charset="-78"/>
              </a:rPr>
              <a:t>و شما را با بدی ها و خوبی ها آزمایش می کنیم،</a:t>
            </a:r>
          </a:p>
          <a:p>
            <a:pPr algn="just"/>
            <a:r>
              <a:rPr lang="fa-IR" sz="1900" dirty="0">
                <a:ln w="18415" cmpd="sng">
                  <a:solidFill>
                    <a:schemeClr val="accent2">
                      <a:lumMod val="20000"/>
                      <a:lumOff val="80000"/>
                    </a:schemeClr>
                  </a:solidFill>
                  <a:prstDash val="solid"/>
                </a:ln>
                <a:solidFill>
                  <a:schemeClr val="accent2">
                    <a:lumMod val="20000"/>
                    <a:lumOff val="80000"/>
                  </a:schemeClr>
                </a:solidFill>
                <a:effectLst>
                  <a:outerShdw blurRad="63500" dir="3600000" algn="tl" rotWithShape="0">
                    <a:srgbClr val="000000">
                      <a:alpha val="70000"/>
                    </a:srgbClr>
                  </a:outerShdw>
                </a:effectLst>
                <a:cs typeface="B Koodak" panose="00000700000000000000" pitchFamily="2" charset="-78"/>
              </a:rPr>
              <a:t>و سرانجام بسوی ما باز می گردید.</a:t>
            </a:r>
          </a:p>
        </p:txBody>
      </p:sp>
      <p:sp>
        <p:nvSpPr>
          <p:cNvPr id="8" name="Title 1"/>
          <p:cNvSpPr txBox="1">
            <a:spLocks/>
          </p:cNvSpPr>
          <p:nvPr/>
        </p:nvSpPr>
        <p:spPr>
          <a:xfrm>
            <a:off x="5257800" y="3149600"/>
            <a:ext cx="3117813" cy="1752600"/>
          </a:xfrm>
          <a:prstGeom prst="rect">
            <a:avLst/>
          </a:prstGeom>
          <a:ln/>
        </p:spPr>
        <p:style>
          <a:lnRef idx="0">
            <a:schemeClr val="accent5"/>
          </a:lnRef>
          <a:fillRef idx="3">
            <a:schemeClr val="accent5"/>
          </a:fillRef>
          <a:effectRef idx="3">
            <a:schemeClr val="accent5"/>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fa-IR" sz="2800" b="1" dirty="0">
                <a:ln w="10541" cmpd="sng">
                  <a:solidFill>
                    <a:srgbClr val="FF6700">
                      <a:lumMod val="40000"/>
                      <a:lumOff val="60000"/>
                    </a:srgbClr>
                  </a:solidFill>
                  <a:prstDash val="solid"/>
                </a:ln>
                <a:solidFill>
                  <a:srgbClr val="FF6700">
                    <a:lumMod val="60000"/>
                    <a:lumOff val="40000"/>
                  </a:srgbClr>
                </a:solidFill>
                <a:effectLst/>
                <a:cs typeface="B Badr" panose="00000400000000000000" pitchFamily="2" charset="-78"/>
              </a:rPr>
              <a:t>اَحَسِبَ النّاسُ اَن یُترَکوا</a:t>
            </a:r>
          </a:p>
          <a:p>
            <a:pPr algn="ctr"/>
            <a:r>
              <a:rPr lang="fa-IR" sz="2800" b="1" dirty="0">
                <a:ln w="10541" cmpd="sng">
                  <a:solidFill>
                    <a:srgbClr val="FF6700">
                      <a:lumMod val="40000"/>
                      <a:lumOff val="60000"/>
                    </a:srgbClr>
                  </a:solidFill>
                  <a:prstDash val="solid"/>
                </a:ln>
                <a:solidFill>
                  <a:srgbClr val="FF6700">
                    <a:lumMod val="60000"/>
                    <a:lumOff val="40000"/>
                  </a:srgbClr>
                </a:solidFill>
                <a:effectLst/>
                <a:cs typeface="B Badr" panose="00000400000000000000" pitchFamily="2" charset="-78"/>
              </a:rPr>
              <a:t>اَن یَقولوا آمَنّا</a:t>
            </a:r>
          </a:p>
          <a:p>
            <a:pPr algn="ctr"/>
            <a:r>
              <a:rPr lang="fa-IR" sz="2800" b="1" dirty="0">
                <a:ln w="10541" cmpd="sng">
                  <a:solidFill>
                    <a:srgbClr val="FF6700">
                      <a:lumMod val="40000"/>
                      <a:lumOff val="60000"/>
                    </a:srgbClr>
                  </a:solidFill>
                  <a:prstDash val="solid"/>
                </a:ln>
                <a:solidFill>
                  <a:srgbClr val="FF6700">
                    <a:lumMod val="60000"/>
                    <a:lumOff val="40000"/>
                  </a:srgbClr>
                </a:solidFill>
                <a:effectLst/>
                <a:cs typeface="B Badr" panose="00000400000000000000" pitchFamily="2" charset="-78"/>
              </a:rPr>
              <a:t>وَ هُم لایُفتَنونَ</a:t>
            </a:r>
          </a:p>
        </p:txBody>
      </p:sp>
      <p:sp>
        <p:nvSpPr>
          <p:cNvPr id="9" name="Title 1"/>
          <p:cNvSpPr txBox="1">
            <a:spLocks/>
          </p:cNvSpPr>
          <p:nvPr/>
        </p:nvSpPr>
        <p:spPr>
          <a:xfrm>
            <a:off x="816571" y="3149600"/>
            <a:ext cx="2958898" cy="1752600"/>
          </a:xfrm>
          <a:prstGeom prst="rect">
            <a:avLst/>
          </a:prstGeom>
          <a:ln/>
        </p:spPr>
        <p:style>
          <a:lnRef idx="0">
            <a:schemeClr val="accent4"/>
          </a:lnRef>
          <a:fillRef idx="3">
            <a:schemeClr val="accent4"/>
          </a:fillRef>
          <a:effectRef idx="3">
            <a:schemeClr val="accent4"/>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2200" dirty="0">
                <a:ln w="18415" cmpd="sng">
                  <a:solidFill>
                    <a:schemeClr val="accent2">
                      <a:lumMod val="20000"/>
                      <a:lumOff val="80000"/>
                    </a:schemeClr>
                  </a:solidFill>
                  <a:prstDash val="solid"/>
                </a:ln>
                <a:solidFill>
                  <a:schemeClr val="accent2">
                    <a:lumMod val="20000"/>
                    <a:lumOff val="80000"/>
                  </a:schemeClr>
                </a:solidFill>
                <a:effectLst>
                  <a:outerShdw blurRad="63500" dir="3600000" algn="tl" rotWithShape="0">
                    <a:srgbClr val="000000">
                      <a:alpha val="70000"/>
                    </a:srgbClr>
                  </a:outerShdw>
                </a:effectLst>
                <a:cs typeface="B Koodak" panose="00000700000000000000" pitchFamily="2" charset="-78"/>
              </a:rPr>
              <a:t>آیا مردم گمان کردند، (زمانی که) بگویند ایمان آوردیم، رها می شوند و هیچگاه آزمایش نمی شوند.</a:t>
            </a:r>
          </a:p>
        </p:txBody>
      </p:sp>
    </p:spTree>
    <p:extLst>
      <p:ext uri="{BB962C8B-B14F-4D97-AF65-F5344CB8AC3E}">
        <p14:creationId xmlns:p14="http://schemas.microsoft.com/office/powerpoint/2010/main" val="27844482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870">
                                          <p:stCondLst>
                                            <p:cond delay="0"/>
                                          </p:stCondLst>
                                        </p:cTn>
                                        <p:tgtEl>
                                          <p:spTgt spid="15"/>
                                        </p:tgtEl>
                                      </p:cBhvr>
                                    </p:animEffect>
                                    <p:anim calcmode="lin" valueType="num">
                                      <p:cBhvr>
                                        <p:cTn id="8" dur="2733"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15"/>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15"/>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15"/>
                                        </p:tgtEl>
                                        <p:attrNameLst>
                                          <p:attrName>ppt_y</p:attrName>
                                        </p:attrNameLst>
                                      </p:cBhvr>
                                      <p:tavLst>
                                        <p:tav tm="0" fmla="#ppt_y-sin(pi*$)/81">
                                          <p:val>
                                            <p:fltVal val="0"/>
                                          </p:val>
                                        </p:tav>
                                        <p:tav tm="100000">
                                          <p:val>
                                            <p:fltVal val="1"/>
                                          </p:val>
                                        </p:tav>
                                      </p:tavLst>
                                    </p:anim>
                                    <p:animScale>
                                      <p:cBhvr>
                                        <p:cTn id="13" dur="39">
                                          <p:stCondLst>
                                            <p:cond delay="975"/>
                                          </p:stCondLst>
                                        </p:cTn>
                                        <p:tgtEl>
                                          <p:spTgt spid="15"/>
                                        </p:tgtEl>
                                      </p:cBhvr>
                                      <p:to x="100000" y="60000"/>
                                    </p:animScale>
                                    <p:animScale>
                                      <p:cBhvr>
                                        <p:cTn id="14" dur="249" decel="50000">
                                          <p:stCondLst>
                                            <p:cond delay="1014"/>
                                          </p:stCondLst>
                                        </p:cTn>
                                        <p:tgtEl>
                                          <p:spTgt spid="15"/>
                                        </p:tgtEl>
                                      </p:cBhvr>
                                      <p:to x="100000" y="100000"/>
                                    </p:animScale>
                                    <p:animScale>
                                      <p:cBhvr>
                                        <p:cTn id="15" dur="39">
                                          <p:stCondLst>
                                            <p:cond delay="1968"/>
                                          </p:stCondLst>
                                        </p:cTn>
                                        <p:tgtEl>
                                          <p:spTgt spid="15"/>
                                        </p:tgtEl>
                                      </p:cBhvr>
                                      <p:to x="100000" y="80000"/>
                                    </p:animScale>
                                    <p:animScale>
                                      <p:cBhvr>
                                        <p:cTn id="16" dur="249" decel="50000">
                                          <p:stCondLst>
                                            <p:cond delay="2007"/>
                                          </p:stCondLst>
                                        </p:cTn>
                                        <p:tgtEl>
                                          <p:spTgt spid="15"/>
                                        </p:tgtEl>
                                      </p:cBhvr>
                                      <p:to x="100000" y="100000"/>
                                    </p:animScale>
                                    <p:animScale>
                                      <p:cBhvr>
                                        <p:cTn id="17" dur="39">
                                          <p:stCondLst>
                                            <p:cond delay="2463"/>
                                          </p:stCondLst>
                                        </p:cTn>
                                        <p:tgtEl>
                                          <p:spTgt spid="15"/>
                                        </p:tgtEl>
                                      </p:cBhvr>
                                      <p:to x="100000" y="90000"/>
                                    </p:animScale>
                                    <p:animScale>
                                      <p:cBhvr>
                                        <p:cTn id="18" dur="249" decel="50000">
                                          <p:stCondLst>
                                            <p:cond delay="2502"/>
                                          </p:stCondLst>
                                        </p:cTn>
                                        <p:tgtEl>
                                          <p:spTgt spid="15"/>
                                        </p:tgtEl>
                                      </p:cBhvr>
                                      <p:to x="100000" y="100000"/>
                                    </p:animScale>
                                    <p:animScale>
                                      <p:cBhvr>
                                        <p:cTn id="19" dur="39">
                                          <p:stCondLst>
                                            <p:cond delay="2712"/>
                                          </p:stCondLst>
                                        </p:cTn>
                                        <p:tgtEl>
                                          <p:spTgt spid="15"/>
                                        </p:tgtEl>
                                      </p:cBhvr>
                                      <p:to x="100000" y="95000"/>
                                    </p:animScale>
                                    <p:animScale>
                                      <p:cBhvr>
                                        <p:cTn id="20" dur="249" decel="50000">
                                          <p:stCondLst>
                                            <p:cond delay="2751"/>
                                          </p:stCondLst>
                                        </p:cTn>
                                        <p:tgtEl>
                                          <p:spTgt spid="1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0-#ppt_w/2"/>
                                          </p:val>
                                        </p:tav>
                                        <p:tav tm="100000">
                                          <p:val>
                                            <p:strVal val="#ppt_x"/>
                                          </p:val>
                                        </p:tav>
                                      </p:tavLst>
                                    </p:anim>
                                    <p:anim calcmode="lin" valueType="num">
                                      <p:cBhvr additive="base">
                                        <p:cTn id="3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0-#ppt_w/2"/>
                                          </p:val>
                                        </p:tav>
                                        <p:tav tm="100000">
                                          <p:val>
                                            <p:strVal val="#ppt_x"/>
                                          </p:val>
                                        </p:tav>
                                      </p:tavLst>
                                    </p:anim>
                                    <p:anim calcmode="lin" valueType="num">
                                      <p:cBhvr additive="base">
                                        <p:cTn id="44"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533402" y="685800"/>
            <a:ext cx="7924798" cy="5715000"/>
          </a:xfrm>
          <a:prstGeom prst="round2DiagRect">
            <a:avLst>
              <a:gd name="adj1" fmla="val 5189"/>
              <a:gd name="adj2" fmla="val 0"/>
            </a:avLst>
          </a:prstGeom>
          <a:noFill/>
          <a:ln>
            <a:noFill/>
          </a:ln>
        </p:spPr>
        <p:style>
          <a:lnRef idx="0">
            <a:schemeClr val="accent3"/>
          </a:lnRef>
          <a:fillRef idx="3">
            <a:schemeClr val="accent3"/>
          </a:fillRef>
          <a:effectRef idx="3">
            <a:schemeClr val="accent3"/>
          </a:effectRef>
          <a:fontRef idx="minor">
            <a:schemeClr val="lt1"/>
          </a:fontRef>
        </p:style>
        <p:txBody>
          <a:bodyPr tIns="0" anchor="t">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lt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lt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lt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lt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lt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9pPr>
            <a:extLst/>
          </a:lstStyle>
          <a:p>
            <a:pPr marL="370332" indent="-342900" algn="just">
              <a:buClr>
                <a:srgbClr val="3891A7"/>
              </a:buClr>
              <a:buFont typeface="Arial" panose="020B0604020202020204" pitchFamily="34" charset="0"/>
              <a:buChar char="•"/>
            </a:pPr>
            <a:r>
              <a:rPr lang="fa-IR" sz="2100" dirty="0">
                <a:ln w="18415" cmpd="sng">
                  <a:solidFill>
                    <a:srgbClr val="FF0000"/>
                  </a:solidFill>
                  <a:prstDash val="solid"/>
                </a:ln>
                <a:solidFill>
                  <a:srgbClr val="FF0000"/>
                </a:solidFill>
                <a:latin typeface="Gill Sans MT"/>
                <a:cs typeface="B Titr" panose="00000700000000000000" pitchFamily="2" charset="-78"/>
              </a:rPr>
              <a:t>ممکن است این سؤال برای شما پیش آید که چگونه هر حادثۀ شیرین یا تلخی می تواند وسیلۀ ابتلا وامتحان ما باشد؟</a:t>
            </a:r>
          </a:p>
          <a:p>
            <a:pPr algn="just">
              <a:buClr>
                <a:srgbClr val="3891A7"/>
              </a:buClr>
            </a:pPr>
            <a:r>
              <a:rPr lang="fa-IR" sz="2100" dirty="0">
                <a:ln w="18415" cmpd="sng">
                  <a:solidFill>
                    <a:schemeClr val="accent6">
                      <a:lumMod val="50000"/>
                    </a:schemeClr>
                  </a:solidFill>
                  <a:prstDash val="solid"/>
                </a:ln>
                <a:solidFill>
                  <a:schemeClr val="accent6">
                    <a:lumMod val="50000"/>
                  </a:schemeClr>
                </a:solidFill>
                <a:latin typeface="Gill Sans MT"/>
                <a:cs typeface="B Yagut" panose="00000400000000000000" pitchFamily="2" charset="-78"/>
              </a:rPr>
              <a:t>بسیاری از افراد، امور روزمره زندگی خود را جریاناتی عادی، و نه آزمایش و امتحان، تلقی می کنند. آنها می پندارند که امتحانات الهی تنها به لحظات سرنوشت ساز و استثنایی زندگی اختصاص دارد و فقط در چنین لحظاتی است که ایمان آدمی آزمایش می شود؛ در صورتی که با نگاهی دقیق درمی یابیم که هر ساعت از عمر ما با ده ها امتحان الهی همراه است و شکست یا پیروزی ما لحظه به لحظه در پروند اعمالمان ثبت می گردد.</a:t>
            </a:r>
          </a:p>
          <a:p>
            <a:pPr algn="just">
              <a:buClr>
                <a:srgbClr val="3891A7"/>
              </a:buClr>
            </a:pPr>
            <a:r>
              <a:rPr lang="fa-IR" sz="2100" dirty="0">
                <a:ln w="18415" cmpd="sng">
                  <a:solidFill>
                    <a:schemeClr val="accent6">
                      <a:lumMod val="50000"/>
                    </a:schemeClr>
                  </a:solidFill>
                  <a:prstDash val="solid"/>
                </a:ln>
                <a:solidFill>
                  <a:schemeClr val="accent6">
                    <a:lumMod val="50000"/>
                  </a:schemeClr>
                </a:solidFill>
                <a:latin typeface="Gill Sans MT"/>
                <a:cs typeface="B Yagut" panose="00000400000000000000" pitchFamily="2" charset="-78"/>
              </a:rPr>
              <a:t>همین که هر لحظه، درباره افرادی که با آنان روبه رو می شویم «قضاوت می کنیم» خود نوعی امتحان است؛ و اگر خدای ناکرده در فکر و اندیشه خود با «سوء ظن با دیگران» مواجه شویم در آزمایش شکست خورده ایم. همچنین در مواجهه با هر عملی از طریق توجه به «رعایت حریم واجبات و محرمات امتحان» می شویم. در هنگام حضور در میان مردم نیز از طریق «رعایت حقوق دیگران» مورد آزمایش قرار می گیریم. به طور کلی </a:t>
            </a:r>
            <a:r>
              <a:rPr lang="fa-IR" sz="2100" b="1" dirty="0">
                <a:ln w="18415" cmpd="sng">
                  <a:solidFill>
                    <a:schemeClr val="accent6">
                      <a:lumMod val="50000"/>
                    </a:schemeClr>
                  </a:solidFill>
                  <a:prstDash val="solid"/>
                </a:ln>
                <a:solidFill>
                  <a:schemeClr val="accent6">
                    <a:lumMod val="50000"/>
                  </a:schemeClr>
                </a:solidFill>
                <a:latin typeface="Gill Sans MT"/>
                <a:cs typeface="B Yagut" panose="00000400000000000000" pitchFamily="2" charset="-78"/>
              </a:rPr>
              <a:t>جای جای زندگی انسان </a:t>
            </a:r>
            <a:r>
              <a:rPr lang="fa-IR" sz="2100" dirty="0">
                <a:ln w="18415" cmpd="sng">
                  <a:solidFill>
                    <a:schemeClr val="accent6">
                      <a:lumMod val="50000"/>
                    </a:schemeClr>
                  </a:solidFill>
                  <a:prstDash val="solid"/>
                </a:ln>
                <a:solidFill>
                  <a:schemeClr val="accent6">
                    <a:lumMod val="50000"/>
                  </a:schemeClr>
                </a:solidFill>
                <a:latin typeface="Gill Sans MT"/>
                <a:cs typeface="B Yagut" panose="00000400000000000000" pitchFamily="2" charset="-78"/>
              </a:rPr>
              <a:t>محلّی برای امتحان است. انسان مؤمن با توجه به همین مسئله است که لحظه لحظه گفتار و کردار خود را در معرض آزمایش الهی می داند و سعی می کند نوع و سبک زندگی خود را به گونه ای قرار دهد که در آزمایش الهی سربلند بیرون آید.</a:t>
            </a:r>
          </a:p>
        </p:txBody>
      </p:sp>
      <p:pic>
        <p:nvPicPr>
          <p:cNvPr id="7" name="Picture 6">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15" name="Rectangle 14"/>
          <p:cNvSpPr/>
          <p:nvPr/>
        </p:nvSpPr>
        <p:spPr>
          <a:xfrm>
            <a:off x="4876800" y="0"/>
            <a:ext cx="533400" cy="533400"/>
          </a:xfrm>
          <a:prstGeom prst="rect">
            <a:avLst/>
          </a:prstGeom>
          <a:ln/>
        </p:spPr>
        <p:style>
          <a:lnRef idx="0">
            <a:schemeClr val="accent4"/>
          </a:lnRef>
          <a:fillRef idx="3">
            <a:schemeClr val="accent4"/>
          </a:fillRef>
          <a:effectRef idx="3">
            <a:schemeClr val="accent4"/>
          </a:effectRef>
          <a:fontRef idx="minor">
            <a:schemeClr val="lt1"/>
          </a:fontRef>
        </p:style>
        <p:txBody>
          <a:bodyPr rtlCol="1" anchor="ctr"/>
          <a:lstStyle/>
          <a:p>
            <a:pPr algn="ctr">
              <a:defRPr/>
            </a:pPr>
            <a:r>
              <a:rPr lang="fa-IR" sz="13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Titr" panose="00000700000000000000" pitchFamily="2" charset="-78"/>
              </a:rPr>
              <a:t>صفحه </a:t>
            </a:r>
          </a:p>
          <a:p>
            <a:pPr algn="ctr">
              <a:defRPr/>
            </a:pPr>
            <a:r>
              <a:rPr lang="fa-IR" sz="16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Mitra" panose="00000400000000000000" pitchFamily="2" charset="-78"/>
              </a:rPr>
              <a:t>75</a:t>
            </a:r>
          </a:p>
        </p:txBody>
      </p:sp>
    </p:spTree>
    <p:extLst>
      <p:ext uri="{BB962C8B-B14F-4D97-AF65-F5344CB8AC3E}">
        <p14:creationId xmlns:p14="http://schemas.microsoft.com/office/powerpoint/2010/main" val="2506589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out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out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5" name="Rectangular Callout 4"/>
          <p:cNvSpPr/>
          <p:nvPr/>
        </p:nvSpPr>
        <p:spPr>
          <a:xfrm>
            <a:off x="6248404" y="761999"/>
            <a:ext cx="2209796" cy="1981201"/>
          </a:xfrm>
          <a:prstGeom prst="wedgeRectCallout">
            <a:avLst>
              <a:gd name="adj1" fmla="val -71491"/>
              <a:gd name="adj2" fmla="val 31268"/>
            </a:avLst>
          </a:prstGeom>
          <a:gradFill rotWithShape="1">
            <a:gsLst>
              <a:gs pos="0">
                <a:srgbClr val="C32D2E">
                  <a:tint val="92000"/>
                  <a:satMod val="170000"/>
                </a:srgbClr>
              </a:gs>
              <a:gs pos="15000">
                <a:srgbClr val="C32D2E">
                  <a:tint val="92000"/>
                  <a:shade val="99000"/>
                  <a:satMod val="170000"/>
                </a:srgbClr>
              </a:gs>
              <a:gs pos="62000">
                <a:srgbClr val="C32D2E">
                  <a:tint val="96000"/>
                  <a:shade val="80000"/>
                  <a:satMod val="170000"/>
                </a:srgbClr>
              </a:gs>
              <a:gs pos="97000">
                <a:srgbClr val="C32D2E">
                  <a:tint val="98000"/>
                  <a:shade val="63000"/>
                  <a:satMod val="170000"/>
                </a:srgbClr>
              </a:gs>
              <a:gs pos="100000">
                <a:srgbClr val="C32D2E">
                  <a:shade val="62000"/>
                  <a:satMod val="170000"/>
                </a:srgbClr>
              </a:gs>
            </a:gsLst>
            <a:path path="circle">
              <a:fillToRect l="50000" t="50000" r="50000" b="50000"/>
            </a:path>
          </a:gradFill>
          <a:ln w="9525" cap="flat" cmpd="sng" algn="ctr">
            <a:solidFill>
              <a:srgbClr val="C32D2E"/>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rgbClr val="C32D2E">
                <a:shade val="80000"/>
              </a:srgbClr>
            </a:contourClr>
          </a:sp3d>
        </p:spPr>
        <p:txBody>
          <a:bodyPr rtlCol="1" anchor="ctr"/>
          <a:lstStyle/>
          <a:p>
            <a:pPr lvl="0" algn="ctr" rtl="1"/>
            <a:r>
              <a:rPr kumimoji="0" lang="fa-IR" sz="3000" b="0" i="0" u="none" strike="noStrike" kern="0" cap="none" spc="0" normalizeH="0" baseline="0" noProof="0" dirty="0">
                <a:ln w="18415" cmpd="sng">
                  <a:solidFill>
                    <a:schemeClr val="accent1">
                      <a:lumMod val="60000"/>
                      <a:lumOff val="40000"/>
                    </a:schemeClr>
                  </a:solidFill>
                  <a:prstDash val="solid"/>
                </a:ln>
                <a:solidFill>
                  <a:schemeClr val="accent1">
                    <a:lumMod val="60000"/>
                    <a:lumOff val="40000"/>
                  </a:schemeClr>
                </a:solidFill>
                <a:effectLst>
                  <a:outerShdw blurRad="63500" dir="3600000" algn="tl" rotWithShape="0">
                    <a:srgbClr val="000000">
                      <a:alpha val="70000"/>
                    </a:srgbClr>
                  </a:outerShdw>
                </a:effectLst>
                <a:uLnTx/>
                <a:uFillTx/>
                <a:latin typeface="Gill Sans MT"/>
                <a:cs typeface="B Nazanin" panose="00000400000000000000" pitchFamily="2" charset="-78"/>
              </a:rPr>
              <a:t>سنت امداد عام الهی</a:t>
            </a:r>
            <a:endParaRPr kumimoji="0" lang="fa-IR" sz="3000" b="0" i="0" u="none" strike="noStrike" kern="0" cap="none" spc="0" normalizeH="0" noProof="0" dirty="0">
              <a:ln w="18415" cmpd="sng">
                <a:solidFill>
                  <a:schemeClr val="accent1">
                    <a:lumMod val="60000"/>
                    <a:lumOff val="40000"/>
                  </a:schemeClr>
                </a:solidFill>
                <a:prstDash val="solid"/>
              </a:ln>
              <a:solidFill>
                <a:schemeClr val="accent1">
                  <a:lumMod val="60000"/>
                  <a:lumOff val="40000"/>
                </a:schemeClr>
              </a:solidFill>
              <a:effectLst>
                <a:outerShdw blurRad="63500" dir="3600000" algn="tl" rotWithShape="0">
                  <a:srgbClr val="000000">
                    <a:alpha val="70000"/>
                  </a:srgbClr>
                </a:outerShdw>
              </a:effectLst>
              <a:uLnTx/>
              <a:uFillTx/>
              <a:latin typeface="Gill Sans MT"/>
              <a:cs typeface="B Nazanin" panose="00000400000000000000" pitchFamily="2" charset="-78"/>
            </a:endParaRPr>
          </a:p>
        </p:txBody>
      </p:sp>
      <p:sp>
        <p:nvSpPr>
          <p:cNvPr id="18" name="Right Bracket 17"/>
          <p:cNvSpPr/>
          <p:nvPr/>
        </p:nvSpPr>
        <p:spPr>
          <a:xfrm>
            <a:off x="3505200" y="762001"/>
            <a:ext cx="1905000" cy="1981200"/>
          </a:xfrm>
          <a:prstGeom prst="rightBracket">
            <a:avLst/>
          </a:prstGeom>
          <a:ln/>
        </p:spPr>
        <p:style>
          <a:lnRef idx="1">
            <a:schemeClr val="accent4"/>
          </a:lnRef>
          <a:fillRef idx="0">
            <a:schemeClr val="accent4"/>
          </a:fillRef>
          <a:effectRef idx="0">
            <a:schemeClr val="accent4"/>
          </a:effectRef>
          <a:fontRef idx="minor">
            <a:schemeClr val="tx1"/>
          </a:fontRef>
        </p:style>
        <p:txBody>
          <a:bodyPr rtlCol="1" anchor="ctr"/>
          <a:lstStyle/>
          <a:p>
            <a:pPr algn="just" rtl="1"/>
            <a:r>
              <a:rPr lang="fa-IR" sz="17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anose="00000700000000000000" pitchFamily="2" charset="-78"/>
              </a:rPr>
              <a:t>مردم در برابر دعوت انبیا به دین الهی دو دسته می شوند:</a:t>
            </a:r>
          </a:p>
        </p:txBody>
      </p:sp>
      <p:pic>
        <p:nvPicPr>
          <p:cNvPr id="11" name="Picture 10">
            <a:hlinkClick r:id="rId3" action="ppaction://hlinksldjump"/>
          </p:cNvPr>
          <p:cNvPicPr>
            <a:picLocks noChangeAspect="1"/>
          </p:cNvPicPr>
          <p:nvPr/>
        </p:nvPicPr>
        <p:blipFill>
          <a:blip r:embed="rId4">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14" name="Title 1"/>
          <p:cNvSpPr txBox="1">
            <a:spLocks/>
          </p:cNvSpPr>
          <p:nvPr/>
        </p:nvSpPr>
        <p:spPr>
          <a:xfrm rot="16200000">
            <a:off x="1371595" y="1104904"/>
            <a:ext cx="990600" cy="2285994"/>
          </a:xfrm>
          <a:prstGeom prst="rect">
            <a:avLst/>
          </a:prstGeom>
          <a:ln/>
        </p:spPr>
        <p:style>
          <a:lnRef idx="1">
            <a:schemeClr val="accent3"/>
          </a:lnRef>
          <a:fillRef idx="3">
            <a:schemeClr val="accent3"/>
          </a:fillRef>
          <a:effectRef idx="2">
            <a:schemeClr val="accent3"/>
          </a:effectRef>
          <a:fontRef idx="minor">
            <a:schemeClr val="lt1"/>
          </a:fontRef>
        </p:style>
        <p:txBody>
          <a:bodyPr vert="vert" anchor="ctr">
            <a:normAutofit fontScale="82500" lnSpcReduction="200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lvl="0" algn="ctr">
              <a:defRPr/>
            </a:pPr>
            <a:r>
              <a:rPr lang="fa-IR" sz="25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IRANSansWebMedium" panose="02040503050201020203" pitchFamily="18" charset="-78"/>
                <a:cs typeface="B Lotus" panose="00000400000000000000" pitchFamily="2" charset="-78"/>
              </a:rPr>
              <a:t>دسته اى لجاجت ورزیده و در مقابل حق می ایستند.</a:t>
            </a:r>
            <a:endParaRPr kumimoji="0" lang="fa-IR" sz="2500" b="1"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IRANSansWebMedium" panose="02040503050201020203" pitchFamily="18" charset="-78"/>
              <a:cs typeface="B Lotus" panose="00000400000000000000" pitchFamily="2" charset="-78"/>
            </a:endParaRPr>
          </a:p>
        </p:txBody>
      </p:sp>
      <p:sp>
        <p:nvSpPr>
          <p:cNvPr id="15" name="Rectangle 14"/>
          <p:cNvSpPr/>
          <p:nvPr/>
        </p:nvSpPr>
        <p:spPr>
          <a:xfrm>
            <a:off x="4876800" y="0"/>
            <a:ext cx="533400" cy="533400"/>
          </a:xfrm>
          <a:prstGeom prst="rect">
            <a:avLst/>
          </a:prstGeom>
          <a:ln/>
        </p:spPr>
        <p:style>
          <a:lnRef idx="0">
            <a:schemeClr val="accent4"/>
          </a:lnRef>
          <a:fillRef idx="3">
            <a:schemeClr val="accent4"/>
          </a:fillRef>
          <a:effectRef idx="3">
            <a:schemeClr val="accent4"/>
          </a:effectRef>
          <a:fontRef idx="minor">
            <a:schemeClr val="lt1"/>
          </a:fontRef>
        </p:style>
        <p:txBody>
          <a:bodyPr rtlCol="1" anchor="ctr"/>
          <a:lstStyle/>
          <a:p>
            <a:pPr algn="ctr">
              <a:defRPr/>
            </a:pPr>
            <a:r>
              <a:rPr lang="fa-IR" sz="13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Titr" panose="00000700000000000000" pitchFamily="2" charset="-78"/>
              </a:rPr>
              <a:t>صفحه </a:t>
            </a:r>
          </a:p>
          <a:p>
            <a:pPr algn="ctr">
              <a:defRPr/>
            </a:pPr>
            <a:r>
              <a:rPr lang="fa-IR" sz="16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Mitra" panose="00000400000000000000" pitchFamily="2" charset="-78"/>
              </a:rPr>
              <a:t>76</a:t>
            </a:r>
          </a:p>
        </p:txBody>
      </p:sp>
      <p:sp>
        <p:nvSpPr>
          <p:cNvPr id="10" name="Title 1"/>
          <p:cNvSpPr txBox="1">
            <a:spLocks/>
          </p:cNvSpPr>
          <p:nvPr/>
        </p:nvSpPr>
        <p:spPr>
          <a:xfrm rot="16200000">
            <a:off x="1371595" y="114305"/>
            <a:ext cx="990600" cy="2285993"/>
          </a:xfrm>
          <a:prstGeom prst="rect">
            <a:avLst/>
          </a:prstGeom>
          <a:ln/>
        </p:spPr>
        <p:style>
          <a:lnRef idx="1">
            <a:schemeClr val="accent4"/>
          </a:lnRef>
          <a:fillRef idx="3">
            <a:schemeClr val="accent4"/>
          </a:fillRef>
          <a:effectRef idx="2">
            <a:schemeClr val="accent4"/>
          </a:effectRef>
          <a:fontRef idx="minor">
            <a:schemeClr val="lt1"/>
          </a:fontRef>
        </p:style>
        <p:txBody>
          <a:bodyPr vert="vert" anchor="ctr">
            <a:normAutofit fontScale="75000" lnSpcReduction="200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lvl="0" algn="ctr">
              <a:defRPr/>
            </a:pPr>
            <a:r>
              <a:rPr lang="fa-IR" sz="25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Lotus" panose="00000400000000000000" pitchFamily="2" charset="-78"/>
              </a:rPr>
              <a:t>دسته اى به نداى حقیقت پاسخ مثبت مى دهند و هدایت الهى را مى پذیرند.</a:t>
            </a:r>
            <a:endParaRPr kumimoji="0" lang="fa-IR" sz="25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IRANSansWebMedium" panose="02040503050201020203" pitchFamily="18" charset="-78"/>
              <a:cs typeface="B Lotus" panose="00000400000000000000" pitchFamily="2" charset="-78"/>
            </a:endParaRPr>
          </a:p>
        </p:txBody>
      </p:sp>
      <p:sp>
        <p:nvSpPr>
          <p:cNvPr id="12" name="Rectangle 11"/>
          <p:cNvSpPr/>
          <p:nvPr/>
        </p:nvSpPr>
        <p:spPr>
          <a:xfrm>
            <a:off x="685804" y="2971801"/>
            <a:ext cx="7772396" cy="3505200"/>
          </a:xfrm>
          <a:prstGeom prst="rect">
            <a:avLst/>
          </a:prstGeom>
          <a:ln/>
        </p:spPr>
        <p:style>
          <a:lnRef idx="0">
            <a:schemeClr val="accent6"/>
          </a:lnRef>
          <a:fillRef idx="3">
            <a:schemeClr val="accent6"/>
          </a:fillRef>
          <a:effectRef idx="3">
            <a:schemeClr val="accent6"/>
          </a:effectRef>
          <a:fontRef idx="minor">
            <a:schemeClr val="lt1"/>
          </a:fontRef>
        </p:style>
        <p:txBody>
          <a:bodyPr rtlCol="1" anchor="t"/>
          <a:lstStyle/>
          <a:p>
            <a:pPr algn="just" rtl="1"/>
            <a:r>
              <a:rPr lang="fa-IR" sz="19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خداوند، سنت و قانون خود را بر این قرار داده که هر کس، هر کدام از این دو راه را برگزیند، بتواند از </a:t>
            </a:r>
            <a:r>
              <a:rPr lang="fa-IR" sz="1900" b="1"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همین امکاناتی که خدا در اختیارش </a:t>
            </a:r>
            <a:r>
              <a:rPr lang="fa-IR" sz="19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قرار داده (مانند قدرت اراده، توان جسمی و فکری، امکانات موجود در جهان خلقت و…) استفاده کند تا در همان مسیرى که انتخاب کرده است به پیش رود و باطن خود را آشکار کند(به هدفی که می خواهد برسد). حال، کسى که راه حق را برمى گزیند لوازم و امکانات رسیدن به حق را می یابد و مراتب کمال را می پیماید. بنابراین روی آوردن دنیا و لذت های دنیوی به برخی انسان های گناهکار نشانه لطف خداوند به آنان نیست، زیرا آنها عواقب اعمال خود را در </a:t>
            </a:r>
            <a:r>
              <a:rPr lang="fa-IR" sz="1900" b="1"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آخرت</a:t>
            </a:r>
            <a:r>
              <a:rPr lang="fa-IR" sz="19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 خواهند دید. قرآن کریم نیز در این باره می فرماید:</a:t>
            </a:r>
          </a:p>
          <a:p>
            <a:pPr algn="just" rtl="1"/>
            <a:r>
              <a:rPr lang="fa-IR" sz="23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«کسانی که زندگی دنیا و تجملات آن را بخواهند، حاصل کارهایشان را در </a:t>
            </a:r>
            <a:r>
              <a:rPr lang="fa-IR" sz="2300" b="1"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همین دنیا به آنان می دهیم(سنت امداد عام) </a:t>
            </a:r>
            <a:r>
              <a:rPr lang="fa-IR" sz="23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و کم و کاستی نخواهند دید. اما اینان در آخرت جز آتش دوزخ ندارند و هر چه در دنیا کرده اند بر باد رفته و آنچه را که انجام می دهند، باطل است.»</a:t>
            </a:r>
          </a:p>
        </p:txBody>
      </p:sp>
    </p:spTree>
    <p:extLst>
      <p:ext uri="{BB962C8B-B14F-4D97-AF65-F5344CB8AC3E}">
        <p14:creationId xmlns:p14="http://schemas.microsoft.com/office/powerpoint/2010/main" val="79492216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870">
                                          <p:stCondLst>
                                            <p:cond delay="0"/>
                                          </p:stCondLst>
                                        </p:cTn>
                                        <p:tgtEl>
                                          <p:spTgt spid="5"/>
                                        </p:tgtEl>
                                      </p:cBhvr>
                                    </p:animEffect>
                                    <p:anim calcmode="lin" valueType="num">
                                      <p:cBhvr>
                                        <p:cTn id="8" dur="2733"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5"/>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5"/>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5"/>
                                        </p:tgtEl>
                                        <p:attrNameLst>
                                          <p:attrName>ppt_y</p:attrName>
                                        </p:attrNameLst>
                                      </p:cBhvr>
                                      <p:tavLst>
                                        <p:tav tm="0" fmla="#ppt_y-sin(pi*$)/81">
                                          <p:val>
                                            <p:fltVal val="0"/>
                                          </p:val>
                                        </p:tav>
                                        <p:tav tm="100000">
                                          <p:val>
                                            <p:fltVal val="1"/>
                                          </p:val>
                                        </p:tav>
                                      </p:tavLst>
                                    </p:anim>
                                    <p:animScale>
                                      <p:cBhvr>
                                        <p:cTn id="13" dur="39">
                                          <p:stCondLst>
                                            <p:cond delay="975"/>
                                          </p:stCondLst>
                                        </p:cTn>
                                        <p:tgtEl>
                                          <p:spTgt spid="5"/>
                                        </p:tgtEl>
                                      </p:cBhvr>
                                      <p:to x="100000" y="60000"/>
                                    </p:animScale>
                                    <p:animScale>
                                      <p:cBhvr>
                                        <p:cTn id="14" dur="249" decel="50000">
                                          <p:stCondLst>
                                            <p:cond delay="1014"/>
                                          </p:stCondLst>
                                        </p:cTn>
                                        <p:tgtEl>
                                          <p:spTgt spid="5"/>
                                        </p:tgtEl>
                                      </p:cBhvr>
                                      <p:to x="100000" y="100000"/>
                                    </p:animScale>
                                    <p:animScale>
                                      <p:cBhvr>
                                        <p:cTn id="15" dur="39">
                                          <p:stCondLst>
                                            <p:cond delay="1968"/>
                                          </p:stCondLst>
                                        </p:cTn>
                                        <p:tgtEl>
                                          <p:spTgt spid="5"/>
                                        </p:tgtEl>
                                      </p:cBhvr>
                                      <p:to x="100000" y="80000"/>
                                    </p:animScale>
                                    <p:animScale>
                                      <p:cBhvr>
                                        <p:cTn id="16" dur="249" decel="50000">
                                          <p:stCondLst>
                                            <p:cond delay="2007"/>
                                          </p:stCondLst>
                                        </p:cTn>
                                        <p:tgtEl>
                                          <p:spTgt spid="5"/>
                                        </p:tgtEl>
                                      </p:cBhvr>
                                      <p:to x="100000" y="100000"/>
                                    </p:animScale>
                                    <p:animScale>
                                      <p:cBhvr>
                                        <p:cTn id="17" dur="39">
                                          <p:stCondLst>
                                            <p:cond delay="2463"/>
                                          </p:stCondLst>
                                        </p:cTn>
                                        <p:tgtEl>
                                          <p:spTgt spid="5"/>
                                        </p:tgtEl>
                                      </p:cBhvr>
                                      <p:to x="100000" y="90000"/>
                                    </p:animScale>
                                    <p:animScale>
                                      <p:cBhvr>
                                        <p:cTn id="18" dur="249" decel="50000">
                                          <p:stCondLst>
                                            <p:cond delay="2502"/>
                                          </p:stCondLst>
                                        </p:cTn>
                                        <p:tgtEl>
                                          <p:spTgt spid="5"/>
                                        </p:tgtEl>
                                      </p:cBhvr>
                                      <p:to x="100000" y="100000"/>
                                    </p:animScale>
                                    <p:animScale>
                                      <p:cBhvr>
                                        <p:cTn id="19" dur="39">
                                          <p:stCondLst>
                                            <p:cond delay="2712"/>
                                          </p:stCondLst>
                                        </p:cTn>
                                        <p:tgtEl>
                                          <p:spTgt spid="5"/>
                                        </p:tgtEl>
                                      </p:cBhvr>
                                      <p:to x="100000" y="95000"/>
                                    </p:animScale>
                                    <p:animScale>
                                      <p:cBhvr>
                                        <p:cTn id="20" dur="249" decel="50000">
                                          <p:stCondLst>
                                            <p:cond delay="2751"/>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42"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arn(outHorizontal)">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par>
                                <p:cTn id="36" presetID="26" presetClass="entr" presetSubtype="0" fill="hold" grpId="0" nodeType="withEffect">
                                  <p:stCondLst>
                                    <p:cond delay="0"/>
                                  </p:stCondLst>
                                  <p:childTnLst>
                                    <p:set>
                                      <p:cBhvr>
                                        <p:cTn id="37" dur="1" fill="hold">
                                          <p:stCondLst>
                                            <p:cond delay="0"/>
                                          </p:stCondLst>
                                        </p:cTn>
                                        <p:tgtEl>
                                          <p:spTgt spid="12">
                                            <p:bg/>
                                          </p:spTgt>
                                        </p:tgtEl>
                                        <p:attrNameLst>
                                          <p:attrName>style.visibility</p:attrName>
                                        </p:attrNameLst>
                                      </p:cBhvr>
                                      <p:to>
                                        <p:strVal val="visible"/>
                                      </p:to>
                                    </p:set>
                                    <p:animEffect transition="in" filter="wipe(down)">
                                      <p:cBhvr>
                                        <p:cTn id="38" dur="870">
                                          <p:stCondLst>
                                            <p:cond delay="0"/>
                                          </p:stCondLst>
                                        </p:cTn>
                                        <p:tgtEl>
                                          <p:spTgt spid="12">
                                            <p:bg/>
                                          </p:spTgt>
                                        </p:tgtEl>
                                      </p:cBhvr>
                                    </p:animEffect>
                                    <p:anim calcmode="lin" valueType="num">
                                      <p:cBhvr>
                                        <p:cTn id="39" dur="2733" tmFilter="0,0; 0.14,0.36; 0.43,0.73; 0.71,0.91; 1.0,1.0">
                                          <p:stCondLst>
                                            <p:cond delay="0"/>
                                          </p:stCondLst>
                                        </p:cTn>
                                        <p:tgtEl>
                                          <p:spTgt spid="12">
                                            <p:bg/>
                                          </p:spTgt>
                                        </p:tgtEl>
                                        <p:attrNameLst>
                                          <p:attrName>ppt_x</p:attrName>
                                        </p:attrNameLst>
                                      </p:cBhvr>
                                      <p:tavLst>
                                        <p:tav tm="0">
                                          <p:val>
                                            <p:strVal val="#ppt_x-0.25"/>
                                          </p:val>
                                        </p:tav>
                                        <p:tav tm="100000">
                                          <p:val>
                                            <p:strVal val="#ppt_x"/>
                                          </p:val>
                                        </p:tav>
                                      </p:tavLst>
                                    </p:anim>
                                    <p:anim calcmode="lin" valueType="num">
                                      <p:cBhvr>
                                        <p:cTn id="40" dur="996" tmFilter="0.0,0.0; 0.25,0.07; 0.50,0.2; 0.75,0.467; 1.0,1.0">
                                          <p:stCondLst>
                                            <p:cond delay="0"/>
                                          </p:stCondLst>
                                        </p:cTn>
                                        <p:tgtEl>
                                          <p:spTgt spid="12">
                                            <p:bg/>
                                          </p:spTgt>
                                        </p:tgtEl>
                                        <p:attrNameLst>
                                          <p:attrName>ppt_y</p:attrName>
                                        </p:attrNameLst>
                                      </p:cBhvr>
                                      <p:tavLst>
                                        <p:tav tm="0" fmla="#ppt_y-sin(pi*$)/3">
                                          <p:val>
                                            <p:fltVal val="0.5"/>
                                          </p:val>
                                        </p:tav>
                                        <p:tav tm="100000">
                                          <p:val>
                                            <p:fltVal val="1"/>
                                          </p:val>
                                        </p:tav>
                                      </p:tavLst>
                                    </p:anim>
                                    <p:anim calcmode="lin" valueType="num">
                                      <p:cBhvr>
                                        <p:cTn id="41" dur="996" tmFilter="0, 0; 0.125,0.2665; 0.25,0.4; 0.375,0.465; 0.5,0.5;  0.625,0.535; 0.75,0.6; 0.875,0.7335; 1,1">
                                          <p:stCondLst>
                                            <p:cond delay="996"/>
                                          </p:stCondLst>
                                        </p:cTn>
                                        <p:tgtEl>
                                          <p:spTgt spid="12">
                                            <p:bg/>
                                          </p:spTgt>
                                        </p:tgtEl>
                                        <p:attrNameLst>
                                          <p:attrName>ppt_y</p:attrName>
                                        </p:attrNameLst>
                                      </p:cBhvr>
                                      <p:tavLst>
                                        <p:tav tm="0" fmla="#ppt_y-sin(pi*$)/9">
                                          <p:val>
                                            <p:fltVal val="0"/>
                                          </p:val>
                                        </p:tav>
                                        <p:tav tm="100000">
                                          <p:val>
                                            <p:fltVal val="1"/>
                                          </p:val>
                                        </p:tav>
                                      </p:tavLst>
                                    </p:anim>
                                    <p:anim calcmode="lin" valueType="num">
                                      <p:cBhvr>
                                        <p:cTn id="42" dur="498" tmFilter="0, 0; 0.125,0.2665; 0.25,0.4; 0.375,0.465; 0.5,0.5;  0.625,0.535; 0.75,0.6; 0.875,0.7335; 1,1">
                                          <p:stCondLst>
                                            <p:cond delay="1986"/>
                                          </p:stCondLst>
                                        </p:cTn>
                                        <p:tgtEl>
                                          <p:spTgt spid="12">
                                            <p:bg/>
                                          </p:spTgt>
                                        </p:tgtEl>
                                        <p:attrNameLst>
                                          <p:attrName>ppt_y</p:attrName>
                                        </p:attrNameLst>
                                      </p:cBhvr>
                                      <p:tavLst>
                                        <p:tav tm="0" fmla="#ppt_y-sin(pi*$)/27">
                                          <p:val>
                                            <p:fltVal val="0"/>
                                          </p:val>
                                        </p:tav>
                                        <p:tav tm="100000">
                                          <p:val>
                                            <p:fltVal val="1"/>
                                          </p:val>
                                        </p:tav>
                                      </p:tavLst>
                                    </p:anim>
                                    <p:anim calcmode="lin" valueType="num">
                                      <p:cBhvr>
                                        <p:cTn id="43" dur="246" tmFilter="0, 0; 0.125,0.2665; 0.25,0.4; 0.375,0.465; 0.5,0.5;  0.625,0.535; 0.75,0.6; 0.875,0.7335; 1,1">
                                          <p:stCondLst>
                                            <p:cond delay="2484"/>
                                          </p:stCondLst>
                                        </p:cTn>
                                        <p:tgtEl>
                                          <p:spTgt spid="12">
                                            <p:bg/>
                                          </p:spTgt>
                                        </p:tgtEl>
                                        <p:attrNameLst>
                                          <p:attrName>ppt_y</p:attrName>
                                        </p:attrNameLst>
                                      </p:cBhvr>
                                      <p:tavLst>
                                        <p:tav tm="0" fmla="#ppt_y-sin(pi*$)/81">
                                          <p:val>
                                            <p:fltVal val="0"/>
                                          </p:val>
                                        </p:tav>
                                        <p:tav tm="100000">
                                          <p:val>
                                            <p:fltVal val="1"/>
                                          </p:val>
                                        </p:tav>
                                      </p:tavLst>
                                    </p:anim>
                                    <p:animScale>
                                      <p:cBhvr>
                                        <p:cTn id="44" dur="39">
                                          <p:stCondLst>
                                            <p:cond delay="975"/>
                                          </p:stCondLst>
                                        </p:cTn>
                                        <p:tgtEl>
                                          <p:spTgt spid="12">
                                            <p:bg/>
                                          </p:spTgt>
                                        </p:tgtEl>
                                      </p:cBhvr>
                                      <p:to x="100000" y="60000"/>
                                    </p:animScale>
                                    <p:animScale>
                                      <p:cBhvr>
                                        <p:cTn id="45" dur="249" decel="50000">
                                          <p:stCondLst>
                                            <p:cond delay="1014"/>
                                          </p:stCondLst>
                                        </p:cTn>
                                        <p:tgtEl>
                                          <p:spTgt spid="12">
                                            <p:bg/>
                                          </p:spTgt>
                                        </p:tgtEl>
                                      </p:cBhvr>
                                      <p:to x="100000" y="100000"/>
                                    </p:animScale>
                                    <p:animScale>
                                      <p:cBhvr>
                                        <p:cTn id="46" dur="39">
                                          <p:stCondLst>
                                            <p:cond delay="1968"/>
                                          </p:stCondLst>
                                        </p:cTn>
                                        <p:tgtEl>
                                          <p:spTgt spid="12">
                                            <p:bg/>
                                          </p:spTgt>
                                        </p:tgtEl>
                                      </p:cBhvr>
                                      <p:to x="100000" y="80000"/>
                                    </p:animScale>
                                    <p:animScale>
                                      <p:cBhvr>
                                        <p:cTn id="47" dur="249" decel="50000">
                                          <p:stCondLst>
                                            <p:cond delay="2007"/>
                                          </p:stCondLst>
                                        </p:cTn>
                                        <p:tgtEl>
                                          <p:spTgt spid="12">
                                            <p:bg/>
                                          </p:spTgt>
                                        </p:tgtEl>
                                      </p:cBhvr>
                                      <p:to x="100000" y="100000"/>
                                    </p:animScale>
                                    <p:animScale>
                                      <p:cBhvr>
                                        <p:cTn id="48" dur="39">
                                          <p:stCondLst>
                                            <p:cond delay="2463"/>
                                          </p:stCondLst>
                                        </p:cTn>
                                        <p:tgtEl>
                                          <p:spTgt spid="12">
                                            <p:bg/>
                                          </p:spTgt>
                                        </p:tgtEl>
                                      </p:cBhvr>
                                      <p:to x="100000" y="90000"/>
                                    </p:animScale>
                                    <p:animScale>
                                      <p:cBhvr>
                                        <p:cTn id="49" dur="249" decel="50000">
                                          <p:stCondLst>
                                            <p:cond delay="2502"/>
                                          </p:stCondLst>
                                        </p:cTn>
                                        <p:tgtEl>
                                          <p:spTgt spid="12">
                                            <p:bg/>
                                          </p:spTgt>
                                        </p:tgtEl>
                                      </p:cBhvr>
                                      <p:to x="100000" y="100000"/>
                                    </p:animScale>
                                    <p:animScale>
                                      <p:cBhvr>
                                        <p:cTn id="50" dur="39">
                                          <p:stCondLst>
                                            <p:cond delay="2712"/>
                                          </p:stCondLst>
                                        </p:cTn>
                                        <p:tgtEl>
                                          <p:spTgt spid="12">
                                            <p:bg/>
                                          </p:spTgt>
                                        </p:tgtEl>
                                      </p:cBhvr>
                                      <p:to x="100000" y="95000"/>
                                    </p:animScale>
                                    <p:animScale>
                                      <p:cBhvr>
                                        <p:cTn id="51" dur="249" decel="50000">
                                          <p:stCondLst>
                                            <p:cond delay="2751"/>
                                          </p:stCondLst>
                                        </p:cTn>
                                        <p:tgtEl>
                                          <p:spTgt spid="12">
                                            <p:bg/>
                                          </p:spTgt>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grpId="0" nodeType="clickEffect">
                                  <p:stCondLst>
                                    <p:cond delay="0"/>
                                  </p:stCondLst>
                                  <p:childTnLst>
                                    <p:set>
                                      <p:cBhvr>
                                        <p:cTn id="55" dur="1" fill="hold">
                                          <p:stCondLst>
                                            <p:cond delay="0"/>
                                          </p:stCondLst>
                                        </p:cTn>
                                        <p:tgtEl>
                                          <p:spTgt spid="12">
                                            <p:txEl>
                                              <p:pRg st="0" end="0"/>
                                            </p:txEl>
                                          </p:spTgt>
                                        </p:tgtEl>
                                        <p:attrNameLst>
                                          <p:attrName>style.visibility</p:attrName>
                                        </p:attrNameLst>
                                      </p:cBhvr>
                                      <p:to>
                                        <p:strVal val="visible"/>
                                      </p:to>
                                    </p:set>
                                    <p:animEffect transition="in" filter="wipe(down)">
                                      <p:cBhvr>
                                        <p:cTn id="56" dur="870">
                                          <p:stCondLst>
                                            <p:cond delay="0"/>
                                          </p:stCondLst>
                                        </p:cTn>
                                        <p:tgtEl>
                                          <p:spTgt spid="12">
                                            <p:txEl>
                                              <p:pRg st="0" end="0"/>
                                            </p:txEl>
                                          </p:spTgt>
                                        </p:tgtEl>
                                      </p:cBhvr>
                                    </p:animEffect>
                                    <p:anim calcmode="lin" valueType="num">
                                      <p:cBhvr>
                                        <p:cTn id="57" dur="2733" tmFilter="0,0; 0.14,0.36; 0.43,0.73; 0.71,0.91; 1.0,1.0">
                                          <p:stCondLst>
                                            <p:cond delay="0"/>
                                          </p:stCondLst>
                                        </p:cTn>
                                        <p:tgtEl>
                                          <p:spTgt spid="12">
                                            <p:txEl>
                                              <p:pRg st="0" end="0"/>
                                            </p:txEl>
                                          </p:spTgt>
                                        </p:tgtEl>
                                        <p:attrNameLst>
                                          <p:attrName>ppt_x</p:attrName>
                                        </p:attrNameLst>
                                      </p:cBhvr>
                                      <p:tavLst>
                                        <p:tav tm="0">
                                          <p:val>
                                            <p:strVal val="#ppt_x-0.25"/>
                                          </p:val>
                                        </p:tav>
                                        <p:tav tm="100000">
                                          <p:val>
                                            <p:strVal val="#ppt_x"/>
                                          </p:val>
                                        </p:tav>
                                      </p:tavLst>
                                    </p:anim>
                                    <p:anim calcmode="lin" valueType="num">
                                      <p:cBhvr>
                                        <p:cTn id="58" dur="996" tmFilter="0.0,0.0; 0.25,0.07; 0.50,0.2; 0.75,0.467; 1.0,1.0">
                                          <p:stCondLst>
                                            <p:cond delay="0"/>
                                          </p:stCondLst>
                                        </p:cTn>
                                        <p:tgtEl>
                                          <p:spTgt spid="12">
                                            <p:txEl>
                                              <p:pRg st="0" end="0"/>
                                            </p:txEl>
                                          </p:spTgt>
                                        </p:tgtEl>
                                        <p:attrNameLst>
                                          <p:attrName>ppt_y</p:attrName>
                                        </p:attrNameLst>
                                      </p:cBhvr>
                                      <p:tavLst>
                                        <p:tav tm="0" fmla="#ppt_y-sin(pi*$)/3">
                                          <p:val>
                                            <p:fltVal val="0.5"/>
                                          </p:val>
                                        </p:tav>
                                        <p:tav tm="100000">
                                          <p:val>
                                            <p:fltVal val="1"/>
                                          </p:val>
                                        </p:tav>
                                      </p:tavLst>
                                    </p:anim>
                                    <p:anim calcmode="lin" valueType="num">
                                      <p:cBhvr>
                                        <p:cTn id="59" dur="996" tmFilter="0, 0; 0.125,0.2665; 0.25,0.4; 0.375,0.465; 0.5,0.5;  0.625,0.535; 0.75,0.6; 0.875,0.7335; 1,1">
                                          <p:stCondLst>
                                            <p:cond delay="996"/>
                                          </p:stCondLst>
                                        </p:cTn>
                                        <p:tgtEl>
                                          <p:spTgt spid="12">
                                            <p:txEl>
                                              <p:pRg st="0" end="0"/>
                                            </p:txEl>
                                          </p:spTgt>
                                        </p:tgtEl>
                                        <p:attrNameLst>
                                          <p:attrName>ppt_y</p:attrName>
                                        </p:attrNameLst>
                                      </p:cBhvr>
                                      <p:tavLst>
                                        <p:tav tm="0" fmla="#ppt_y-sin(pi*$)/9">
                                          <p:val>
                                            <p:fltVal val="0"/>
                                          </p:val>
                                        </p:tav>
                                        <p:tav tm="100000">
                                          <p:val>
                                            <p:fltVal val="1"/>
                                          </p:val>
                                        </p:tav>
                                      </p:tavLst>
                                    </p:anim>
                                    <p:anim calcmode="lin" valueType="num">
                                      <p:cBhvr>
                                        <p:cTn id="60" dur="498" tmFilter="0, 0; 0.125,0.2665; 0.25,0.4; 0.375,0.465; 0.5,0.5;  0.625,0.535; 0.75,0.6; 0.875,0.7335; 1,1">
                                          <p:stCondLst>
                                            <p:cond delay="1986"/>
                                          </p:stCondLst>
                                        </p:cTn>
                                        <p:tgtEl>
                                          <p:spTgt spid="12">
                                            <p:txEl>
                                              <p:pRg st="0" end="0"/>
                                            </p:txEl>
                                          </p:spTgt>
                                        </p:tgtEl>
                                        <p:attrNameLst>
                                          <p:attrName>ppt_y</p:attrName>
                                        </p:attrNameLst>
                                      </p:cBhvr>
                                      <p:tavLst>
                                        <p:tav tm="0" fmla="#ppt_y-sin(pi*$)/27">
                                          <p:val>
                                            <p:fltVal val="0"/>
                                          </p:val>
                                        </p:tav>
                                        <p:tav tm="100000">
                                          <p:val>
                                            <p:fltVal val="1"/>
                                          </p:val>
                                        </p:tav>
                                      </p:tavLst>
                                    </p:anim>
                                    <p:anim calcmode="lin" valueType="num">
                                      <p:cBhvr>
                                        <p:cTn id="61" dur="246" tmFilter="0, 0; 0.125,0.2665; 0.25,0.4; 0.375,0.465; 0.5,0.5;  0.625,0.535; 0.75,0.6; 0.875,0.7335; 1,1">
                                          <p:stCondLst>
                                            <p:cond delay="2484"/>
                                          </p:stCondLst>
                                        </p:cTn>
                                        <p:tgtEl>
                                          <p:spTgt spid="12">
                                            <p:txEl>
                                              <p:pRg st="0" end="0"/>
                                            </p:txEl>
                                          </p:spTgt>
                                        </p:tgtEl>
                                        <p:attrNameLst>
                                          <p:attrName>ppt_y</p:attrName>
                                        </p:attrNameLst>
                                      </p:cBhvr>
                                      <p:tavLst>
                                        <p:tav tm="0" fmla="#ppt_y-sin(pi*$)/81">
                                          <p:val>
                                            <p:fltVal val="0"/>
                                          </p:val>
                                        </p:tav>
                                        <p:tav tm="100000">
                                          <p:val>
                                            <p:fltVal val="1"/>
                                          </p:val>
                                        </p:tav>
                                      </p:tavLst>
                                    </p:anim>
                                    <p:animScale>
                                      <p:cBhvr>
                                        <p:cTn id="62" dur="39">
                                          <p:stCondLst>
                                            <p:cond delay="975"/>
                                          </p:stCondLst>
                                        </p:cTn>
                                        <p:tgtEl>
                                          <p:spTgt spid="12">
                                            <p:txEl>
                                              <p:pRg st="0" end="0"/>
                                            </p:txEl>
                                          </p:spTgt>
                                        </p:tgtEl>
                                      </p:cBhvr>
                                      <p:to x="100000" y="60000"/>
                                    </p:animScale>
                                    <p:animScale>
                                      <p:cBhvr>
                                        <p:cTn id="63" dur="249" decel="50000">
                                          <p:stCondLst>
                                            <p:cond delay="1014"/>
                                          </p:stCondLst>
                                        </p:cTn>
                                        <p:tgtEl>
                                          <p:spTgt spid="12">
                                            <p:txEl>
                                              <p:pRg st="0" end="0"/>
                                            </p:txEl>
                                          </p:spTgt>
                                        </p:tgtEl>
                                      </p:cBhvr>
                                      <p:to x="100000" y="100000"/>
                                    </p:animScale>
                                    <p:animScale>
                                      <p:cBhvr>
                                        <p:cTn id="64" dur="39">
                                          <p:stCondLst>
                                            <p:cond delay="1968"/>
                                          </p:stCondLst>
                                        </p:cTn>
                                        <p:tgtEl>
                                          <p:spTgt spid="12">
                                            <p:txEl>
                                              <p:pRg st="0" end="0"/>
                                            </p:txEl>
                                          </p:spTgt>
                                        </p:tgtEl>
                                      </p:cBhvr>
                                      <p:to x="100000" y="80000"/>
                                    </p:animScale>
                                    <p:animScale>
                                      <p:cBhvr>
                                        <p:cTn id="65" dur="249" decel="50000">
                                          <p:stCondLst>
                                            <p:cond delay="2007"/>
                                          </p:stCondLst>
                                        </p:cTn>
                                        <p:tgtEl>
                                          <p:spTgt spid="12">
                                            <p:txEl>
                                              <p:pRg st="0" end="0"/>
                                            </p:txEl>
                                          </p:spTgt>
                                        </p:tgtEl>
                                      </p:cBhvr>
                                      <p:to x="100000" y="100000"/>
                                    </p:animScale>
                                    <p:animScale>
                                      <p:cBhvr>
                                        <p:cTn id="66" dur="39">
                                          <p:stCondLst>
                                            <p:cond delay="2463"/>
                                          </p:stCondLst>
                                        </p:cTn>
                                        <p:tgtEl>
                                          <p:spTgt spid="12">
                                            <p:txEl>
                                              <p:pRg st="0" end="0"/>
                                            </p:txEl>
                                          </p:spTgt>
                                        </p:tgtEl>
                                      </p:cBhvr>
                                      <p:to x="100000" y="90000"/>
                                    </p:animScale>
                                    <p:animScale>
                                      <p:cBhvr>
                                        <p:cTn id="67" dur="249" decel="50000">
                                          <p:stCondLst>
                                            <p:cond delay="2502"/>
                                          </p:stCondLst>
                                        </p:cTn>
                                        <p:tgtEl>
                                          <p:spTgt spid="12">
                                            <p:txEl>
                                              <p:pRg st="0" end="0"/>
                                            </p:txEl>
                                          </p:spTgt>
                                        </p:tgtEl>
                                      </p:cBhvr>
                                      <p:to x="100000" y="100000"/>
                                    </p:animScale>
                                    <p:animScale>
                                      <p:cBhvr>
                                        <p:cTn id="68" dur="39">
                                          <p:stCondLst>
                                            <p:cond delay="2712"/>
                                          </p:stCondLst>
                                        </p:cTn>
                                        <p:tgtEl>
                                          <p:spTgt spid="12">
                                            <p:txEl>
                                              <p:pRg st="0" end="0"/>
                                            </p:txEl>
                                          </p:spTgt>
                                        </p:tgtEl>
                                      </p:cBhvr>
                                      <p:to x="100000" y="95000"/>
                                    </p:animScale>
                                    <p:animScale>
                                      <p:cBhvr>
                                        <p:cTn id="69" dur="249" decel="50000">
                                          <p:stCondLst>
                                            <p:cond delay="2751"/>
                                          </p:stCondLst>
                                        </p:cTn>
                                        <p:tgtEl>
                                          <p:spTgt spid="12">
                                            <p:txEl>
                                              <p:pRg st="0" end="0"/>
                                            </p:txEl>
                                          </p:spTgt>
                                        </p:tgtEl>
                                      </p:cBhvr>
                                      <p:to x="100000" y="100000"/>
                                    </p:animScale>
                                  </p:childTnLst>
                                </p:cTn>
                              </p:par>
                            </p:childTnLst>
                          </p:cTn>
                        </p:par>
                      </p:childTnLst>
                    </p:cTn>
                  </p:par>
                  <p:par>
                    <p:cTn id="70" fill="hold">
                      <p:stCondLst>
                        <p:cond delay="indefinite"/>
                      </p:stCondLst>
                      <p:childTnLst>
                        <p:par>
                          <p:cTn id="71" fill="hold">
                            <p:stCondLst>
                              <p:cond delay="0"/>
                            </p:stCondLst>
                            <p:childTnLst>
                              <p:par>
                                <p:cTn id="72" presetID="26" presetClass="entr" presetSubtype="0" fill="hold" grpId="0" nodeType="clickEffect">
                                  <p:stCondLst>
                                    <p:cond delay="0"/>
                                  </p:stCondLst>
                                  <p:childTnLst>
                                    <p:set>
                                      <p:cBhvr>
                                        <p:cTn id="73" dur="1" fill="hold">
                                          <p:stCondLst>
                                            <p:cond delay="0"/>
                                          </p:stCondLst>
                                        </p:cTn>
                                        <p:tgtEl>
                                          <p:spTgt spid="12">
                                            <p:txEl>
                                              <p:pRg st="1" end="1"/>
                                            </p:txEl>
                                          </p:spTgt>
                                        </p:tgtEl>
                                        <p:attrNameLst>
                                          <p:attrName>style.visibility</p:attrName>
                                        </p:attrNameLst>
                                      </p:cBhvr>
                                      <p:to>
                                        <p:strVal val="visible"/>
                                      </p:to>
                                    </p:set>
                                    <p:animEffect transition="in" filter="wipe(down)">
                                      <p:cBhvr>
                                        <p:cTn id="74" dur="870">
                                          <p:stCondLst>
                                            <p:cond delay="0"/>
                                          </p:stCondLst>
                                        </p:cTn>
                                        <p:tgtEl>
                                          <p:spTgt spid="12">
                                            <p:txEl>
                                              <p:pRg st="1" end="1"/>
                                            </p:txEl>
                                          </p:spTgt>
                                        </p:tgtEl>
                                      </p:cBhvr>
                                    </p:animEffect>
                                    <p:anim calcmode="lin" valueType="num">
                                      <p:cBhvr>
                                        <p:cTn id="75" dur="2733" tmFilter="0,0; 0.14,0.36; 0.43,0.73; 0.71,0.91; 1.0,1.0">
                                          <p:stCondLst>
                                            <p:cond delay="0"/>
                                          </p:stCondLst>
                                        </p:cTn>
                                        <p:tgtEl>
                                          <p:spTgt spid="12">
                                            <p:txEl>
                                              <p:pRg st="1" end="1"/>
                                            </p:txEl>
                                          </p:spTgt>
                                        </p:tgtEl>
                                        <p:attrNameLst>
                                          <p:attrName>ppt_x</p:attrName>
                                        </p:attrNameLst>
                                      </p:cBhvr>
                                      <p:tavLst>
                                        <p:tav tm="0">
                                          <p:val>
                                            <p:strVal val="#ppt_x-0.25"/>
                                          </p:val>
                                        </p:tav>
                                        <p:tav tm="100000">
                                          <p:val>
                                            <p:strVal val="#ppt_x"/>
                                          </p:val>
                                        </p:tav>
                                      </p:tavLst>
                                    </p:anim>
                                    <p:anim calcmode="lin" valueType="num">
                                      <p:cBhvr>
                                        <p:cTn id="76" dur="996" tmFilter="0.0,0.0; 0.25,0.07; 0.50,0.2; 0.75,0.467; 1.0,1.0">
                                          <p:stCondLst>
                                            <p:cond delay="0"/>
                                          </p:stCondLst>
                                        </p:cTn>
                                        <p:tgtEl>
                                          <p:spTgt spid="12">
                                            <p:txEl>
                                              <p:pRg st="1" end="1"/>
                                            </p:txEl>
                                          </p:spTgt>
                                        </p:tgtEl>
                                        <p:attrNameLst>
                                          <p:attrName>ppt_y</p:attrName>
                                        </p:attrNameLst>
                                      </p:cBhvr>
                                      <p:tavLst>
                                        <p:tav tm="0" fmla="#ppt_y-sin(pi*$)/3">
                                          <p:val>
                                            <p:fltVal val="0.5"/>
                                          </p:val>
                                        </p:tav>
                                        <p:tav tm="100000">
                                          <p:val>
                                            <p:fltVal val="1"/>
                                          </p:val>
                                        </p:tav>
                                      </p:tavLst>
                                    </p:anim>
                                    <p:anim calcmode="lin" valueType="num">
                                      <p:cBhvr>
                                        <p:cTn id="77" dur="996" tmFilter="0, 0; 0.125,0.2665; 0.25,0.4; 0.375,0.465; 0.5,0.5;  0.625,0.535; 0.75,0.6; 0.875,0.7335; 1,1">
                                          <p:stCondLst>
                                            <p:cond delay="996"/>
                                          </p:stCondLst>
                                        </p:cTn>
                                        <p:tgtEl>
                                          <p:spTgt spid="12">
                                            <p:txEl>
                                              <p:pRg st="1" end="1"/>
                                            </p:txEl>
                                          </p:spTgt>
                                        </p:tgtEl>
                                        <p:attrNameLst>
                                          <p:attrName>ppt_y</p:attrName>
                                        </p:attrNameLst>
                                      </p:cBhvr>
                                      <p:tavLst>
                                        <p:tav tm="0" fmla="#ppt_y-sin(pi*$)/9">
                                          <p:val>
                                            <p:fltVal val="0"/>
                                          </p:val>
                                        </p:tav>
                                        <p:tav tm="100000">
                                          <p:val>
                                            <p:fltVal val="1"/>
                                          </p:val>
                                        </p:tav>
                                      </p:tavLst>
                                    </p:anim>
                                    <p:anim calcmode="lin" valueType="num">
                                      <p:cBhvr>
                                        <p:cTn id="78" dur="498" tmFilter="0, 0; 0.125,0.2665; 0.25,0.4; 0.375,0.465; 0.5,0.5;  0.625,0.535; 0.75,0.6; 0.875,0.7335; 1,1">
                                          <p:stCondLst>
                                            <p:cond delay="1986"/>
                                          </p:stCondLst>
                                        </p:cTn>
                                        <p:tgtEl>
                                          <p:spTgt spid="12">
                                            <p:txEl>
                                              <p:pRg st="1" end="1"/>
                                            </p:txEl>
                                          </p:spTgt>
                                        </p:tgtEl>
                                        <p:attrNameLst>
                                          <p:attrName>ppt_y</p:attrName>
                                        </p:attrNameLst>
                                      </p:cBhvr>
                                      <p:tavLst>
                                        <p:tav tm="0" fmla="#ppt_y-sin(pi*$)/27">
                                          <p:val>
                                            <p:fltVal val="0"/>
                                          </p:val>
                                        </p:tav>
                                        <p:tav tm="100000">
                                          <p:val>
                                            <p:fltVal val="1"/>
                                          </p:val>
                                        </p:tav>
                                      </p:tavLst>
                                    </p:anim>
                                    <p:anim calcmode="lin" valueType="num">
                                      <p:cBhvr>
                                        <p:cTn id="79" dur="246" tmFilter="0, 0; 0.125,0.2665; 0.25,0.4; 0.375,0.465; 0.5,0.5;  0.625,0.535; 0.75,0.6; 0.875,0.7335; 1,1">
                                          <p:stCondLst>
                                            <p:cond delay="2484"/>
                                          </p:stCondLst>
                                        </p:cTn>
                                        <p:tgtEl>
                                          <p:spTgt spid="12">
                                            <p:txEl>
                                              <p:pRg st="1" end="1"/>
                                            </p:txEl>
                                          </p:spTgt>
                                        </p:tgtEl>
                                        <p:attrNameLst>
                                          <p:attrName>ppt_y</p:attrName>
                                        </p:attrNameLst>
                                      </p:cBhvr>
                                      <p:tavLst>
                                        <p:tav tm="0" fmla="#ppt_y-sin(pi*$)/81">
                                          <p:val>
                                            <p:fltVal val="0"/>
                                          </p:val>
                                        </p:tav>
                                        <p:tav tm="100000">
                                          <p:val>
                                            <p:fltVal val="1"/>
                                          </p:val>
                                        </p:tav>
                                      </p:tavLst>
                                    </p:anim>
                                    <p:animScale>
                                      <p:cBhvr>
                                        <p:cTn id="80" dur="39">
                                          <p:stCondLst>
                                            <p:cond delay="975"/>
                                          </p:stCondLst>
                                        </p:cTn>
                                        <p:tgtEl>
                                          <p:spTgt spid="12">
                                            <p:txEl>
                                              <p:pRg st="1" end="1"/>
                                            </p:txEl>
                                          </p:spTgt>
                                        </p:tgtEl>
                                      </p:cBhvr>
                                      <p:to x="100000" y="60000"/>
                                    </p:animScale>
                                    <p:animScale>
                                      <p:cBhvr>
                                        <p:cTn id="81" dur="249" decel="50000">
                                          <p:stCondLst>
                                            <p:cond delay="1014"/>
                                          </p:stCondLst>
                                        </p:cTn>
                                        <p:tgtEl>
                                          <p:spTgt spid="12">
                                            <p:txEl>
                                              <p:pRg st="1" end="1"/>
                                            </p:txEl>
                                          </p:spTgt>
                                        </p:tgtEl>
                                      </p:cBhvr>
                                      <p:to x="100000" y="100000"/>
                                    </p:animScale>
                                    <p:animScale>
                                      <p:cBhvr>
                                        <p:cTn id="82" dur="39">
                                          <p:stCondLst>
                                            <p:cond delay="1968"/>
                                          </p:stCondLst>
                                        </p:cTn>
                                        <p:tgtEl>
                                          <p:spTgt spid="12">
                                            <p:txEl>
                                              <p:pRg st="1" end="1"/>
                                            </p:txEl>
                                          </p:spTgt>
                                        </p:tgtEl>
                                      </p:cBhvr>
                                      <p:to x="100000" y="80000"/>
                                    </p:animScale>
                                    <p:animScale>
                                      <p:cBhvr>
                                        <p:cTn id="83" dur="249" decel="50000">
                                          <p:stCondLst>
                                            <p:cond delay="2007"/>
                                          </p:stCondLst>
                                        </p:cTn>
                                        <p:tgtEl>
                                          <p:spTgt spid="12">
                                            <p:txEl>
                                              <p:pRg st="1" end="1"/>
                                            </p:txEl>
                                          </p:spTgt>
                                        </p:tgtEl>
                                      </p:cBhvr>
                                      <p:to x="100000" y="100000"/>
                                    </p:animScale>
                                    <p:animScale>
                                      <p:cBhvr>
                                        <p:cTn id="84" dur="39">
                                          <p:stCondLst>
                                            <p:cond delay="2463"/>
                                          </p:stCondLst>
                                        </p:cTn>
                                        <p:tgtEl>
                                          <p:spTgt spid="12">
                                            <p:txEl>
                                              <p:pRg st="1" end="1"/>
                                            </p:txEl>
                                          </p:spTgt>
                                        </p:tgtEl>
                                      </p:cBhvr>
                                      <p:to x="100000" y="90000"/>
                                    </p:animScale>
                                    <p:animScale>
                                      <p:cBhvr>
                                        <p:cTn id="85" dur="249" decel="50000">
                                          <p:stCondLst>
                                            <p:cond delay="2502"/>
                                          </p:stCondLst>
                                        </p:cTn>
                                        <p:tgtEl>
                                          <p:spTgt spid="12">
                                            <p:txEl>
                                              <p:pRg st="1" end="1"/>
                                            </p:txEl>
                                          </p:spTgt>
                                        </p:tgtEl>
                                      </p:cBhvr>
                                      <p:to x="100000" y="100000"/>
                                    </p:animScale>
                                    <p:animScale>
                                      <p:cBhvr>
                                        <p:cTn id="86" dur="39">
                                          <p:stCondLst>
                                            <p:cond delay="2712"/>
                                          </p:stCondLst>
                                        </p:cTn>
                                        <p:tgtEl>
                                          <p:spTgt spid="12">
                                            <p:txEl>
                                              <p:pRg st="1" end="1"/>
                                            </p:txEl>
                                          </p:spTgt>
                                        </p:tgtEl>
                                      </p:cBhvr>
                                      <p:to x="100000" y="95000"/>
                                    </p:animScale>
                                    <p:animScale>
                                      <p:cBhvr>
                                        <p:cTn id="87" dur="249" decel="50000">
                                          <p:stCondLst>
                                            <p:cond delay="2751"/>
                                          </p:stCondLst>
                                        </p:cTn>
                                        <p:tgtEl>
                                          <p:spTgt spid="1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8" grpId="0" animBg="1"/>
      <p:bldP spid="14" grpId="0" animBg="1"/>
      <p:bldP spid="10" grpId="0" animBg="1"/>
      <p:bldP spid="12"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00"/>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sp>
        <p:nvSpPr>
          <p:cNvPr id="11" name="Rectangle 10"/>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15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صفحه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71</a:t>
            </a:r>
          </a:p>
        </p:txBody>
      </p:sp>
      <p:pic>
        <p:nvPicPr>
          <p:cNvPr id="12" name="Picture 11">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15" name="Up Arrow Callout 14"/>
          <p:cNvSpPr/>
          <p:nvPr/>
        </p:nvSpPr>
        <p:spPr>
          <a:xfrm>
            <a:off x="810057" y="5181600"/>
            <a:ext cx="7565555" cy="1219200"/>
          </a:xfrm>
          <a:prstGeom prst="upArrowCallout">
            <a:avLst>
              <a:gd name="adj1" fmla="val 50000"/>
              <a:gd name="adj2" fmla="val 22561"/>
              <a:gd name="adj3" fmla="val 25000"/>
              <a:gd name="adj4" fmla="val 72294"/>
            </a:avLst>
          </a:prstGeom>
          <a:ln/>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lvl="0" algn="ctr" rtl="1"/>
            <a:r>
              <a:rPr kumimoji="0" lang="fa-IR" sz="2300" b="1" i="0" u="none" strike="noStrike" kern="0" cap="none" spc="0" normalizeH="0" baseline="0" noProof="0" dirty="0">
                <a:ln w="18415" cmpd="sng">
                  <a:solidFill>
                    <a:srgbClr val="FFFF00"/>
                  </a:solidFill>
                  <a:prstDash val="solid"/>
                </a:ln>
                <a:solidFill>
                  <a:srgbClr val="FFFF00"/>
                </a:solidFill>
                <a:effectLst>
                  <a:outerShdw blurRad="63500" dir="3600000" algn="tl" rotWithShape="0">
                    <a:srgbClr val="000000">
                      <a:alpha val="70000"/>
                    </a:srgbClr>
                  </a:outerShdw>
                </a:effectLst>
                <a:uLnTx/>
                <a:uFillTx/>
                <a:latin typeface="Gill Sans MT"/>
                <a:cs typeface="B Nazanin" panose="00000400000000000000" pitchFamily="2" charset="-78"/>
              </a:rPr>
              <a:t>آیه</a:t>
            </a:r>
            <a:r>
              <a:rPr kumimoji="0" lang="fa-IR" sz="2300" b="1" i="0" u="none" strike="noStrike" kern="0" cap="none" spc="0" normalizeH="0" noProof="0" dirty="0">
                <a:ln w="18415" cmpd="sng">
                  <a:solidFill>
                    <a:srgbClr val="FFFF00"/>
                  </a:solidFill>
                  <a:prstDash val="solid"/>
                </a:ln>
                <a:solidFill>
                  <a:srgbClr val="FFFF00"/>
                </a:solidFill>
                <a:effectLst>
                  <a:outerShdw blurRad="63500" dir="3600000" algn="tl" rotWithShape="0">
                    <a:srgbClr val="000000">
                      <a:alpha val="70000"/>
                    </a:srgbClr>
                  </a:outerShdw>
                </a:effectLst>
                <a:uLnTx/>
                <a:uFillTx/>
                <a:latin typeface="Gill Sans MT"/>
                <a:cs typeface="B Nazanin" panose="00000400000000000000" pitchFamily="2" charset="-78"/>
              </a:rPr>
              <a:t> در رابطه با سنت امداد عام</a:t>
            </a:r>
          </a:p>
        </p:txBody>
      </p:sp>
      <p:sp>
        <p:nvSpPr>
          <p:cNvPr id="6" name="Title 1"/>
          <p:cNvSpPr txBox="1">
            <a:spLocks/>
          </p:cNvSpPr>
          <p:nvPr/>
        </p:nvSpPr>
        <p:spPr>
          <a:xfrm>
            <a:off x="5257800" y="914400"/>
            <a:ext cx="3111299" cy="3581400"/>
          </a:xfrm>
          <a:prstGeom prst="rect">
            <a:avLst/>
          </a:prstGeom>
          <a:ln/>
        </p:spPr>
        <p:style>
          <a:lnRef idx="0">
            <a:schemeClr val="accent5"/>
          </a:lnRef>
          <a:fillRef idx="3">
            <a:schemeClr val="accent5"/>
          </a:fillRef>
          <a:effectRef idx="3">
            <a:schemeClr val="accent5"/>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lnSpc>
                <a:spcPct val="200000"/>
              </a:lnSpc>
            </a:pPr>
            <a:r>
              <a:rPr lang="fa-IR" sz="2500" b="1" dirty="0">
                <a:ln w="10541" cmpd="sng">
                  <a:solidFill>
                    <a:srgbClr val="FF6700">
                      <a:lumMod val="40000"/>
                      <a:lumOff val="60000"/>
                    </a:srgbClr>
                  </a:solidFill>
                  <a:prstDash val="solid"/>
                </a:ln>
                <a:solidFill>
                  <a:srgbClr val="FF6700">
                    <a:lumMod val="60000"/>
                    <a:lumOff val="40000"/>
                  </a:srgbClr>
                </a:solidFill>
                <a:effectLst/>
                <a:cs typeface="B Badr" panose="00000400000000000000" pitchFamily="2" charset="-78"/>
              </a:rPr>
              <a:t>کُلًّ نُمِدُّ هؤُلاءِ وَ هؤُلاءِ</a:t>
            </a:r>
          </a:p>
          <a:p>
            <a:pPr algn="ctr">
              <a:lnSpc>
                <a:spcPct val="200000"/>
              </a:lnSpc>
            </a:pPr>
            <a:r>
              <a:rPr lang="fa-IR" sz="2500" b="1" dirty="0">
                <a:ln w="10541" cmpd="sng">
                  <a:solidFill>
                    <a:srgbClr val="FF6700">
                      <a:lumMod val="40000"/>
                      <a:lumOff val="60000"/>
                    </a:srgbClr>
                  </a:solidFill>
                  <a:prstDash val="solid"/>
                </a:ln>
                <a:solidFill>
                  <a:srgbClr val="FF6700">
                    <a:lumMod val="60000"/>
                    <a:lumOff val="40000"/>
                  </a:srgbClr>
                </a:solidFill>
                <a:effectLst/>
                <a:cs typeface="B Badr" panose="00000400000000000000" pitchFamily="2" charset="-78"/>
              </a:rPr>
              <a:t>مِن عَطاءِ رَبِّک</a:t>
            </a:r>
          </a:p>
          <a:p>
            <a:pPr algn="ctr">
              <a:lnSpc>
                <a:spcPct val="200000"/>
              </a:lnSpc>
            </a:pPr>
            <a:r>
              <a:rPr lang="fa-IR" sz="2500" b="1" dirty="0">
                <a:ln w="10541" cmpd="sng">
                  <a:solidFill>
                    <a:srgbClr val="FF6700">
                      <a:lumMod val="40000"/>
                      <a:lumOff val="60000"/>
                    </a:srgbClr>
                  </a:solidFill>
                  <a:prstDash val="solid"/>
                </a:ln>
                <a:solidFill>
                  <a:srgbClr val="FF6700">
                    <a:lumMod val="60000"/>
                    <a:lumOff val="40000"/>
                  </a:srgbClr>
                </a:solidFill>
                <a:effectLst/>
                <a:cs typeface="B Badr" panose="00000400000000000000" pitchFamily="2" charset="-78"/>
              </a:rPr>
              <a:t>وَ ما کانَ عَطاءُ رَبِّکَ مَحظورًا</a:t>
            </a:r>
          </a:p>
        </p:txBody>
      </p:sp>
      <p:sp>
        <p:nvSpPr>
          <p:cNvPr id="7" name="Title 1"/>
          <p:cNvSpPr txBox="1">
            <a:spLocks/>
          </p:cNvSpPr>
          <p:nvPr/>
        </p:nvSpPr>
        <p:spPr>
          <a:xfrm>
            <a:off x="810056" y="914400"/>
            <a:ext cx="3609543" cy="3581400"/>
          </a:xfrm>
          <a:prstGeom prst="rect">
            <a:avLst/>
          </a:prstGeom>
          <a:ln/>
        </p:spPr>
        <p:style>
          <a:lnRef idx="0">
            <a:schemeClr val="accent4"/>
          </a:lnRef>
          <a:fillRef idx="3">
            <a:schemeClr val="accent4"/>
          </a:fillRef>
          <a:effectRef idx="3">
            <a:schemeClr val="accent4"/>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2500" dirty="0">
                <a:ln w="18415" cmpd="sng">
                  <a:solidFill>
                    <a:schemeClr val="accent2">
                      <a:lumMod val="20000"/>
                      <a:lumOff val="80000"/>
                    </a:schemeClr>
                  </a:solidFill>
                  <a:prstDash val="solid"/>
                </a:ln>
                <a:solidFill>
                  <a:schemeClr val="accent2">
                    <a:lumMod val="20000"/>
                    <a:lumOff val="80000"/>
                  </a:schemeClr>
                </a:solidFill>
                <a:effectLst>
                  <a:outerShdw blurRad="63500" dir="3600000" algn="tl" rotWithShape="0">
                    <a:srgbClr val="000000">
                      <a:alpha val="70000"/>
                    </a:srgbClr>
                  </a:outerShdw>
                </a:effectLst>
                <a:cs typeface="B Koodak" panose="00000700000000000000" pitchFamily="2" charset="-78"/>
              </a:rPr>
              <a:t>هر یک از اینان و آنان (خواهان آخرت و دنیا) را</a:t>
            </a:r>
          </a:p>
          <a:p>
            <a:pPr algn="just"/>
            <a:r>
              <a:rPr lang="fa-IR" sz="2500" dirty="0">
                <a:ln w="18415" cmpd="sng">
                  <a:solidFill>
                    <a:schemeClr val="accent2">
                      <a:lumMod val="20000"/>
                      <a:lumOff val="80000"/>
                    </a:schemeClr>
                  </a:solidFill>
                  <a:prstDash val="solid"/>
                </a:ln>
                <a:solidFill>
                  <a:schemeClr val="accent2">
                    <a:lumMod val="20000"/>
                    <a:lumOff val="80000"/>
                  </a:schemeClr>
                </a:solidFill>
                <a:effectLst>
                  <a:outerShdw blurRad="63500" dir="3600000" algn="tl" rotWithShape="0">
                    <a:srgbClr val="000000">
                      <a:alpha val="70000"/>
                    </a:srgbClr>
                  </a:outerShdw>
                </a:effectLst>
                <a:cs typeface="B Koodak" panose="00000700000000000000" pitchFamily="2" charset="-78"/>
              </a:rPr>
              <a:t> اَز عطای پروردگارت  مدد می رسانیم، </a:t>
            </a:r>
          </a:p>
          <a:p>
            <a:pPr algn="just"/>
            <a:r>
              <a:rPr lang="fa-IR" sz="2500" dirty="0">
                <a:ln w="18415" cmpd="sng">
                  <a:solidFill>
                    <a:schemeClr val="accent2">
                      <a:lumMod val="20000"/>
                      <a:lumOff val="80000"/>
                    </a:schemeClr>
                  </a:solidFill>
                  <a:prstDash val="solid"/>
                </a:ln>
                <a:solidFill>
                  <a:schemeClr val="accent2">
                    <a:lumMod val="20000"/>
                    <a:lumOff val="80000"/>
                  </a:schemeClr>
                </a:solidFill>
                <a:effectLst>
                  <a:outerShdw blurRad="63500" dir="3600000" algn="tl" rotWithShape="0">
                    <a:srgbClr val="000000">
                      <a:alpha val="70000"/>
                    </a:srgbClr>
                  </a:outerShdw>
                </a:effectLst>
                <a:cs typeface="B Koodak" panose="00000700000000000000" pitchFamily="2" charset="-78"/>
              </a:rPr>
              <a:t>و عطای پروردگارت [از کسی] منع نشده است.</a:t>
            </a:r>
          </a:p>
        </p:txBody>
      </p:sp>
    </p:spTree>
    <p:extLst>
      <p:ext uri="{BB962C8B-B14F-4D97-AF65-F5344CB8AC3E}">
        <p14:creationId xmlns:p14="http://schemas.microsoft.com/office/powerpoint/2010/main" val="26280705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870">
                                          <p:stCondLst>
                                            <p:cond delay="0"/>
                                          </p:stCondLst>
                                        </p:cTn>
                                        <p:tgtEl>
                                          <p:spTgt spid="15"/>
                                        </p:tgtEl>
                                      </p:cBhvr>
                                    </p:animEffect>
                                    <p:anim calcmode="lin" valueType="num">
                                      <p:cBhvr>
                                        <p:cTn id="8" dur="2733"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15"/>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15"/>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15"/>
                                        </p:tgtEl>
                                        <p:attrNameLst>
                                          <p:attrName>ppt_y</p:attrName>
                                        </p:attrNameLst>
                                      </p:cBhvr>
                                      <p:tavLst>
                                        <p:tav tm="0" fmla="#ppt_y-sin(pi*$)/81">
                                          <p:val>
                                            <p:fltVal val="0"/>
                                          </p:val>
                                        </p:tav>
                                        <p:tav tm="100000">
                                          <p:val>
                                            <p:fltVal val="1"/>
                                          </p:val>
                                        </p:tav>
                                      </p:tavLst>
                                    </p:anim>
                                    <p:animScale>
                                      <p:cBhvr>
                                        <p:cTn id="13" dur="39">
                                          <p:stCondLst>
                                            <p:cond delay="975"/>
                                          </p:stCondLst>
                                        </p:cTn>
                                        <p:tgtEl>
                                          <p:spTgt spid="15"/>
                                        </p:tgtEl>
                                      </p:cBhvr>
                                      <p:to x="100000" y="60000"/>
                                    </p:animScale>
                                    <p:animScale>
                                      <p:cBhvr>
                                        <p:cTn id="14" dur="249" decel="50000">
                                          <p:stCondLst>
                                            <p:cond delay="1014"/>
                                          </p:stCondLst>
                                        </p:cTn>
                                        <p:tgtEl>
                                          <p:spTgt spid="15"/>
                                        </p:tgtEl>
                                      </p:cBhvr>
                                      <p:to x="100000" y="100000"/>
                                    </p:animScale>
                                    <p:animScale>
                                      <p:cBhvr>
                                        <p:cTn id="15" dur="39">
                                          <p:stCondLst>
                                            <p:cond delay="1968"/>
                                          </p:stCondLst>
                                        </p:cTn>
                                        <p:tgtEl>
                                          <p:spTgt spid="15"/>
                                        </p:tgtEl>
                                      </p:cBhvr>
                                      <p:to x="100000" y="80000"/>
                                    </p:animScale>
                                    <p:animScale>
                                      <p:cBhvr>
                                        <p:cTn id="16" dur="249" decel="50000">
                                          <p:stCondLst>
                                            <p:cond delay="2007"/>
                                          </p:stCondLst>
                                        </p:cTn>
                                        <p:tgtEl>
                                          <p:spTgt spid="15"/>
                                        </p:tgtEl>
                                      </p:cBhvr>
                                      <p:to x="100000" y="100000"/>
                                    </p:animScale>
                                    <p:animScale>
                                      <p:cBhvr>
                                        <p:cTn id="17" dur="39">
                                          <p:stCondLst>
                                            <p:cond delay="2463"/>
                                          </p:stCondLst>
                                        </p:cTn>
                                        <p:tgtEl>
                                          <p:spTgt spid="15"/>
                                        </p:tgtEl>
                                      </p:cBhvr>
                                      <p:to x="100000" y="90000"/>
                                    </p:animScale>
                                    <p:animScale>
                                      <p:cBhvr>
                                        <p:cTn id="18" dur="249" decel="50000">
                                          <p:stCondLst>
                                            <p:cond delay="2502"/>
                                          </p:stCondLst>
                                        </p:cTn>
                                        <p:tgtEl>
                                          <p:spTgt spid="15"/>
                                        </p:tgtEl>
                                      </p:cBhvr>
                                      <p:to x="100000" y="100000"/>
                                    </p:animScale>
                                    <p:animScale>
                                      <p:cBhvr>
                                        <p:cTn id="19" dur="39">
                                          <p:stCondLst>
                                            <p:cond delay="2712"/>
                                          </p:stCondLst>
                                        </p:cTn>
                                        <p:tgtEl>
                                          <p:spTgt spid="15"/>
                                        </p:tgtEl>
                                      </p:cBhvr>
                                      <p:to x="100000" y="95000"/>
                                    </p:animScale>
                                    <p:animScale>
                                      <p:cBhvr>
                                        <p:cTn id="20" dur="249" decel="50000">
                                          <p:stCondLst>
                                            <p:cond delay="2751"/>
                                          </p:stCondLst>
                                        </p:cTn>
                                        <p:tgtEl>
                                          <p:spTgt spid="1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0-#ppt_w/2"/>
                                          </p:val>
                                        </p:tav>
                                        <p:tav tm="100000">
                                          <p:val>
                                            <p:strVal val="#ppt_x"/>
                                          </p:val>
                                        </p:tav>
                                      </p:tavLst>
                                    </p:anim>
                                    <p:anim calcmode="lin" valueType="num">
                                      <p:cBhvr additive="base">
                                        <p:cTn id="3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pic>
        <p:nvPicPr>
          <p:cNvPr id="11" name="Picture 10">
            <a:hlinkClick r:id="rId3" action="ppaction://hlinksldjump"/>
          </p:cNvPr>
          <p:cNvPicPr>
            <a:picLocks noChangeAspect="1"/>
          </p:cNvPicPr>
          <p:nvPr/>
        </p:nvPicPr>
        <p:blipFill>
          <a:blip r:embed="rId4">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22" name="Rectangle 21"/>
          <p:cNvSpPr/>
          <p:nvPr/>
        </p:nvSpPr>
        <p:spPr>
          <a:xfrm>
            <a:off x="4876800" y="0"/>
            <a:ext cx="533400" cy="533400"/>
          </a:xfrm>
          <a:prstGeom prst="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a:defRPr/>
            </a:pPr>
            <a:r>
              <a:rPr lang="fa-IR" sz="1500" b="1" kern="0" spc="-150" dirty="0">
                <a:ln w="18415" cmpd="sng">
                  <a:solidFill>
                    <a:prstClr val="black"/>
                  </a:solidFill>
                  <a:prstDash val="solid"/>
                </a:ln>
                <a:solidFill>
                  <a:prstClr val="black"/>
                </a:solidFill>
                <a:latin typeface="Gill Sans MT"/>
                <a:cs typeface="B Titr" panose="00000700000000000000" pitchFamily="2" charset="-78"/>
              </a:rPr>
              <a:t>صفحه </a:t>
            </a:r>
          </a:p>
          <a:p>
            <a:pPr algn="ctr">
              <a:defRPr/>
            </a:pPr>
            <a:r>
              <a:rPr lang="fa-IR" sz="2000" kern="0" dirty="0">
                <a:ln w="18415" cmpd="sng">
                  <a:solidFill>
                    <a:srgbClr val="C00000"/>
                  </a:solidFill>
                  <a:prstDash val="solid"/>
                </a:ln>
                <a:solidFill>
                  <a:srgbClr val="C00000"/>
                </a:solidFill>
                <a:latin typeface="Gill Sans MT"/>
                <a:cs typeface="B Mitra" panose="00000400000000000000" pitchFamily="2" charset="-78"/>
              </a:rPr>
              <a:t>77</a:t>
            </a:r>
          </a:p>
        </p:txBody>
      </p:sp>
      <p:sp>
        <p:nvSpPr>
          <p:cNvPr id="15" name="Title 1"/>
          <p:cNvSpPr txBox="1">
            <a:spLocks/>
          </p:cNvSpPr>
          <p:nvPr/>
        </p:nvSpPr>
        <p:spPr>
          <a:xfrm>
            <a:off x="634420" y="762000"/>
            <a:ext cx="7899979" cy="838200"/>
          </a:xfrm>
          <a:prstGeom prst="downArrowCallout">
            <a:avLst>
              <a:gd name="adj1" fmla="val 37277"/>
              <a:gd name="adj2" fmla="val 20384"/>
              <a:gd name="adj3" fmla="val 23077"/>
              <a:gd name="adj4" fmla="val 76923"/>
            </a:avLst>
          </a:prstGeom>
          <a:ln/>
        </p:spPr>
        <p:style>
          <a:lnRef idx="1">
            <a:schemeClr val="accent5"/>
          </a:lnRef>
          <a:fillRef idx="3">
            <a:schemeClr val="accent5"/>
          </a:fillRef>
          <a:effectRef idx="2">
            <a:schemeClr val="accent5"/>
          </a:effectRef>
          <a:fontRef idx="minor">
            <a:schemeClr val="lt1"/>
          </a:fontRef>
        </p:style>
        <p:txBody>
          <a:bodyPr anchor="ctr">
            <a:normAutofit/>
          </a:bodyPr>
          <a:lstStyle>
            <a:lvl1pPr algn="l" rtl="1" eaLnBrk="1" latinLnBrk="0" hangingPunct="1">
              <a:spcBef>
                <a:spcPct val="0"/>
              </a:spcBef>
              <a:buNone/>
              <a:defRPr kumimoji="0" sz="4300" kern="1200">
                <a:solidFill>
                  <a:schemeClr val="lt1"/>
                </a:solidFill>
                <a:effectLst>
                  <a:outerShdw blurRad="50000" dist="30000" dir="5400000" algn="tl" rotWithShape="0">
                    <a:srgbClr val="000000">
                      <a:alpha val="3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extLst/>
          </a:lstStyle>
          <a:p>
            <a:pPr algn="ctr">
              <a:defRPr/>
            </a:pPr>
            <a:r>
              <a:rPr lang="fa-IR" sz="3500" b="1" spc="-150" dirty="0">
                <a:solidFill>
                  <a:sysClr val="window" lastClr="FFFFFF"/>
                </a:solidFill>
                <a:latin typeface="Gill Sans MT"/>
                <a:cs typeface="B Nazanin" panose="00000400000000000000" pitchFamily="2" charset="-78"/>
              </a:rPr>
              <a:t>سنت امداد خاص(توفیق الهی)</a:t>
            </a:r>
          </a:p>
        </p:txBody>
      </p:sp>
      <p:sp>
        <p:nvSpPr>
          <p:cNvPr id="13" name="Title 1"/>
          <p:cNvSpPr txBox="1">
            <a:spLocks/>
          </p:cNvSpPr>
          <p:nvPr/>
        </p:nvSpPr>
        <p:spPr>
          <a:xfrm>
            <a:off x="634421" y="1752600"/>
            <a:ext cx="7899978" cy="4572000"/>
          </a:xfrm>
          <a:prstGeom prst="rect">
            <a:avLst/>
          </a:prstGeom>
          <a:ln/>
        </p:spPr>
        <p:style>
          <a:lnRef idx="0">
            <a:schemeClr val="accent4"/>
          </a:lnRef>
          <a:fillRef idx="3">
            <a:schemeClr val="accent4"/>
          </a:fillRef>
          <a:effectRef idx="3">
            <a:schemeClr val="accent4"/>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در اصطلاح دینی، توفیق به معنای </a:t>
            </a:r>
            <a:r>
              <a:rPr lang="fa-IR" sz="2000" dirty="0">
                <a:ln w="18415" cmpd="sng">
                  <a:solidFill>
                    <a:schemeClr val="accent1">
                      <a:lumMod val="60000"/>
                      <a:lumOff val="4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Yagut" panose="00000400000000000000" pitchFamily="2" charset="-78"/>
              </a:rPr>
              <a:t>آسان نمودن </a:t>
            </a:r>
            <a:r>
              <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است؛ یعنی همراه با سعى و تلاشى که انسان از خود نشان مى دهد، خداوند نیز شرایط و اسباب را چنان فراهم مى سازد که وی بتواند آسان تر به مقصد برسد. </a:t>
            </a:r>
          </a:p>
          <a:p>
            <a:pPr algn="just"/>
            <a:r>
              <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یکى از جلوه هاى این توفیق، «</a:t>
            </a:r>
            <a:r>
              <a:rPr lang="fa-IR" sz="2000"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نصرت و هدایت الهى» در اثر تلاش و مجاهدت انسان </a:t>
            </a:r>
            <a:r>
              <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است. از جلوه های دیگر توفیق الهی، «</a:t>
            </a:r>
            <a:r>
              <a:rPr lang="fa-IR" sz="2000"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ایجاد زمینه مناسب برای رشد و تعالی شخص مؤمن» </a:t>
            </a:r>
            <a:r>
              <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می باشد مانند یافتن دوست خوب، شرکت در یک جلسه قرآنی.</a:t>
            </a:r>
          </a:p>
          <a:p>
            <a:pPr marL="342900" indent="-342900" algn="ctr">
              <a:buFont typeface="Wingdings" panose="05000000000000000000" pitchFamily="2" charset="2"/>
              <a:buChar char="ü"/>
            </a:pPr>
            <a:r>
              <a:rPr lang="fa-IR" sz="2000"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توفیق الهی خاص است به هر کس ندهند. </a:t>
            </a:r>
            <a:r>
              <a:rPr lang="fa-IR" sz="2000"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sym typeface="Wingdings" panose="05000000000000000000" pitchFamily="2" charset="2"/>
              </a:rPr>
              <a:t></a:t>
            </a:r>
            <a:endParaRPr lang="fa-IR" sz="2000"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endParaRPr>
          </a:p>
          <a:p>
            <a:pPr algn="just"/>
            <a:r>
              <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این امداد شامل حال کسانی می شود که با </a:t>
            </a:r>
            <a:r>
              <a:rPr lang="fa-IR" sz="2000"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نیّت پاک</a:t>
            </a:r>
            <a:r>
              <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 قدم در راه حق می گذارند و سعادت اخروی و رضایت پروردگار را هدف خود قرار می دهند.</a:t>
            </a:r>
          </a:p>
          <a:p>
            <a:pPr algn="just"/>
            <a:r>
              <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در کسب توفیق الهی، عوامل درونی مانند داشتن </a:t>
            </a:r>
            <a:r>
              <a:rPr lang="fa-IR" sz="2000"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روحیه حق پذیری </a:t>
            </a:r>
            <a:r>
              <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هم نقشی تعیین کننده دارد؛ برای مثال، دو نفر با هم آیاتی از قرآن را از رسول اکرم می شنیدند، امّا این آیات ایمان یکی را تقویت می کرد ولی بر لجاجت و کفر دیگری می افزود؛ و مثال دیگر: دو نفر با هم از کنار مسجدی می گذرند و صدای اذان را می شنوند، یکی به مسجد می رود تا نماز اول وقت خود را بخواند و دیگری بدون توجه از کنار مسجد می گذرد.</a:t>
            </a:r>
          </a:p>
        </p:txBody>
      </p:sp>
    </p:spTree>
    <p:extLst>
      <p:ext uri="{BB962C8B-B14F-4D97-AF65-F5344CB8AC3E}">
        <p14:creationId xmlns:p14="http://schemas.microsoft.com/office/powerpoint/2010/main" val="334562666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13">
                                            <p:bg/>
                                          </p:spTgt>
                                        </p:tgtEl>
                                        <p:attrNameLst>
                                          <p:attrName>style.visibility</p:attrName>
                                        </p:attrNameLst>
                                      </p:cBhvr>
                                      <p:to>
                                        <p:strVal val="visible"/>
                                      </p:to>
                                    </p:set>
                                    <p:animEffect transition="in" filter="circle(out)">
                                      <p:cBhvr>
                                        <p:cTn id="12" dur="2000"/>
                                        <p:tgtEl>
                                          <p:spTgt spid="1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circle(out)">
                                      <p:cBhvr>
                                        <p:cTn id="17" dur="20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Effect transition="in" filter="circle(out)">
                                      <p:cBhvr>
                                        <p:cTn id="22" dur="2000"/>
                                        <p:tgtEl>
                                          <p:spTgt spid="1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grpId="0" nodeType="click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animEffect transition="in" filter="circle(out)">
                                      <p:cBhvr>
                                        <p:cTn id="27" dur="2000"/>
                                        <p:tgtEl>
                                          <p:spTgt spid="1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32" fill="hold" grpId="0" nodeType="clickEffect">
                                  <p:stCondLst>
                                    <p:cond delay="0"/>
                                  </p:stCondLst>
                                  <p:childTnLst>
                                    <p:set>
                                      <p:cBhvr>
                                        <p:cTn id="31" dur="1" fill="hold">
                                          <p:stCondLst>
                                            <p:cond delay="0"/>
                                          </p:stCondLst>
                                        </p:cTn>
                                        <p:tgtEl>
                                          <p:spTgt spid="13">
                                            <p:txEl>
                                              <p:pRg st="3" end="3"/>
                                            </p:txEl>
                                          </p:spTgt>
                                        </p:tgtEl>
                                        <p:attrNameLst>
                                          <p:attrName>style.visibility</p:attrName>
                                        </p:attrNameLst>
                                      </p:cBhvr>
                                      <p:to>
                                        <p:strVal val="visible"/>
                                      </p:to>
                                    </p:set>
                                    <p:animEffect transition="in" filter="circle(out)">
                                      <p:cBhvr>
                                        <p:cTn id="32" dur="2000"/>
                                        <p:tgtEl>
                                          <p:spTgt spid="1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32" fill="hold" grpId="0" nodeType="clickEffect">
                                  <p:stCondLst>
                                    <p:cond delay="0"/>
                                  </p:stCondLst>
                                  <p:childTnLst>
                                    <p:set>
                                      <p:cBhvr>
                                        <p:cTn id="36" dur="1" fill="hold">
                                          <p:stCondLst>
                                            <p:cond delay="0"/>
                                          </p:stCondLst>
                                        </p:cTn>
                                        <p:tgtEl>
                                          <p:spTgt spid="13">
                                            <p:txEl>
                                              <p:pRg st="4" end="4"/>
                                            </p:txEl>
                                          </p:spTgt>
                                        </p:tgtEl>
                                        <p:attrNameLst>
                                          <p:attrName>style.visibility</p:attrName>
                                        </p:attrNameLst>
                                      </p:cBhvr>
                                      <p:to>
                                        <p:strVal val="visible"/>
                                      </p:to>
                                    </p:set>
                                    <p:animEffect transition="in" filter="circle(out)">
                                      <p:cBhvr>
                                        <p:cTn id="37" dur="20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1592</TotalTime>
  <Words>2906</Words>
  <Application>Microsoft Office PowerPoint</Application>
  <PresentationFormat>On-screen Show (4:3)</PresentationFormat>
  <Paragraphs>177</Paragraphs>
  <Slides>17</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Century Gothic</vt:lpstr>
      <vt:lpstr>Gill Sans MT</vt:lpstr>
      <vt:lpstr>IRANSansWebMedium</vt:lpstr>
      <vt:lpstr>Wingdings</vt:lpstr>
      <vt:lpstr>Wingdings 2</vt:lpstr>
      <vt:lpstr>Austin</vt:lpstr>
      <vt:lpstr>درس6:                   سنت های خداوند در زندگی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ABOLFAZL SHAHZIDI</dc:creator>
  <cp:lastModifiedBy>zettabyte-pc</cp:lastModifiedBy>
  <cp:revision>183</cp:revision>
  <dcterms:created xsi:type="dcterms:W3CDTF">2006-08-16T00:00:00Z</dcterms:created>
  <dcterms:modified xsi:type="dcterms:W3CDTF">2021-09-13T19:48:05Z</dcterms:modified>
</cp:coreProperties>
</file>