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عنوان اسلاید">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a-IR"/>
              <a:t>برای ویرایش نسخه اصلی سبک عنوان کلیک کنید</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a-IR"/>
              <a:t>برای ویرایش نسخه اصلی سبک زیرنویس کلیک کنید</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تصویر پانوراما با زیرنویس">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a-IR"/>
              <a:t>برای ویرایش نسخه اصلی سبک عنوان کلیک کنید</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a-IR"/>
              <a:t>برای افزودن تصویر نماد را کلیک کنید</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برای ویرایش سبک‌های متن اصلی، کلیک کنید</a:t>
            </a:r>
          </a:p>
        </p:txBody>
      </p:sp>
      <p:sp>
        <p:nvSpPr>
          <p:cNvPr id="5" name="Date Placeholder 4"/>
          <p:cNvSpPr>
            <a:spLocks noGrp="1"/>
          </p:cNvSpPr>
          <p:nvPr>
            <p:ph type="dt" sz="half" idx="10"/>
          </p:nvPr>
        </p:nvSpPr>
        <p:spPr/>
        <p:txBody>
          <a:bodyPr/>
          <a:lstStyle/>
          <a:p>
            <a:fld id="{18C79C5D-2A6F-F04D-97DA-BEF2467B64E4}" type="datetimeFigureOut">
              <a:rPr lang="en-US" dirty="0"/>
              <a:pPr/>
              <a:t>12/19/2023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نقل قول با زیرنویس">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8DFA1846-DA80-1C48-A609-854EA85C59AD}" type="datetimeFigureOut">
              <a:rPr lang="en-US" dirty="0"/>
              <a:pPr/>
              <a:t>12/19/2023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کارت نام">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a-IR"/>
              <a:t>برای ویرایش نسخه اصلی سبک عنوان کلیک کنید</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a-IR"/>
              <a:t>برای ویرایش سبک‌های متن اصلی، کلیک کنید</a:t>
            </a:r>
          </a:p>
        </p:txBody>
      </p:sp>
      <p:sp>
        <p:nvSpPr>
          <p:cNvPr id="2" name="Date Placeholder 1"/>
          <p:cNvSpPr>
            <a:spLocks noGrp="1"/>
          </p:cNvSpPr>
          <p:nvPr>
            <p:ph type="dt" sz="half" idx="10"/>
          </p:nvPr>
        </p:nvSpPr>
        <p:spPr/>
        <p:txBody>
          <a:bodyPr/>
          <a:lstStyle/>
          <a:p>
            <a:fld id="{FBF54567-0DE4-3F47-BF90-CB84690072F9}" type="datetimeFigureOut">
              <a:rPr lang="en-US" dirty="0"/>
              <a:pPr/>
              <a:t>12/19/2023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عنوان و متن عمودی">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Vertical Text Placeholder 2"/>
          <p:cNvSpPr>
            <a:spLocks noGrp="1"/>
          </p:cNvSpPr>
          <p:nvPr>
            <p:ph type="body" orient="vert" idx="1"/>
          </p:nvPr>
        </p:nvSpPr>
        <p:spPr/>
        <p:txBody>
          <a:bodyPr vert="eaVert" anchor="t"/>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عنوان عمودی و متن">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a-IR"/>
              <a:t>برای ویرایش نسخه اصلی سبک عنوان کلیک کنید</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 محتوی">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a-IR"/>
              <a:t>برای ویرایش نسخه اصلی سبک عنوان کلیک کنید</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سربرگ بخش">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8DFA1846-DA80-1C48-A609-854EA85C59AD}" type="datetimeFigureOut">
              <a:rPr lang="en-US" dirty="0"/>
              <a:pPr/>
              <a:t>12/19/2023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دو محتوا">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یسه">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سبک‌های متن اصلی، کلیک کنید</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سبک‌های متن اصلی، کلیک کنید</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تنها عنوان">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خال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ا با عنوان">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a-IR"/>
              <a:t>برای ویرایش نسخه اصلی سبک عنوان کلیک کنید</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برای ویرایش سبک‌های متن اصلی، کلیک کنید</a:t>
            </a:r>
          </a:p>
        </p:txBody>
      </p:sp>
      <p:sp>
        <p:nvSpPr>
          <p:cNvPr id="5" name="Date Placeholder 4"/>
          <p:cNvSpPr>
            <a:spLocks noGrp="1"/>
          </p:cNvSpPr>
          <p:nvPr>
            <p:ph type="dt" sz="half" idx="10"/>
          </p:nvPr>
        </p:nvSpPr>
        <p:spPr/>
        <p:txBody>
          <a:bodyPr/>
          <a:lstStyle/>
          <a:p>
            <a:fld id="{D0DF5E60-9974-AC48-9591-99C2BB44B7CF}" type="datetimeFigureOut">
              <a:rPr lang="en-US" dirty="0"/>
              <a:pPr/>
              <a:t>12/19/2023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تصویر با عنوان">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a-IR"/>
              <a:t>برای ویرایش نسخه اصلی سبک عنوان کلیک کنید</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a-IR"/>
              <a:t>برای افزودن تصویر نماد را کلیک کنید</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برای ویرایش سبک‌های متن اصلی، کلیک کنید</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12/19/2023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12/19/2023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1" eaLnBrk="1" latinLnBrk="0" hangingPunct="1">
        <a:spcBef>
          <a:spcPct val="0"/>
        </a:spcBef>
        <a:buNone/>
        <a:defRPr sz="4000" b="1" kern="1200">
          <a:solidFill>
            <a:srgbClr val="FEFEFE"/>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r" defTabSz="457200" rtl="1"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r" defTabSz="457200" rtl="1"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E4FDC4E-09E5-6EC1-320F-4E4537FA18E5}"/>
              </a:ext>
            </a:extLst>
          </p:cNvPr>
          <p:cNvSpPr>
            <a:spLocks noGrp="1"/>
          </p:cNvSpPr>
          <p:nvPr>
            <p:ph type="ctrTitle"/>
          </p:nvPr>
        </p:nvSpPr>
        <p:spPr>
          <a:xfrm>
            <a:off x="687755" y="0"/>
            <a:ext cx="10572000" cy="2971051"/>
          </a:xfrm>
        </p:spPr>
        <p:txBody>
          <a:bodyPr/>
          <a:lstStyle/>
          <a:p>
            <a:pPr algn="ctr"/>
            <a:r>
              <a:rPr lang="fa-IR" sz="4000" b="0" dirty="0"/>
              <a:t>(دوازده  نکته در مطالعه برای امتحانات نهایی  توسط دانش آموز با راهنمایی دبیر مربوطه) </a:t>
            </a:r>
          </a:p>
        </p:txBody>
      </p:sp>
      <p:sp>
        <p:nvSpPr>
          <p:cNvPr id="3" name="زیر نویس 2">
            <a:extLst>
              <a:ext uri="{FF2B5EF4-FFF2-40B4-BE49-F238E27FC236}">
                <a16:creationId xmlns:a16="http://schemas.microsoft.com/office/drawing/2014/main" id="{E35A0182-CC87-A9CE-1344-8CF165E27654}"/>
              </a:ext>
            </a:extLst>
          </p:cNvPr>
          <p:cNvSpPr>
            <a:spLocks noGrp="1"/>
          </p:cNvSpPr>
          <p:nvPr>
            <p:ph type="subTitle" idx="1"/>
          </p:nvPr>
        </p:nvSpPr>
        <p:spPr>
          <a:xfrm>
            <a:off x="810000" y="5586462"/>
            <a:ext cx="10572000" cy="434974"/>
          </a:xfrm>
        </p:spPr>
        <p:txBody>
          <a:bodyPr/>
          <a:lstStyle/>
          <a:p>
            <a:pPr algn="ctr"/>
            <a:r>
              <a:rPr lang="fa-IR" dirty="0"/>
              <a:t>رعایت این روش ها برای امتحان نهایی با درصد بالایی در موفقیت  دانش آموزان  همراه است</a:t>
            </a:r>
          </a:p>
        </p:txBody>
      </p:sp>
    </p:spTree>
    <p:extLst>
      <p:ext uri="{BB962C8B-B14F-4D97-AF65-F5344CB8AC3E}">
        <p14:creationId xmlns:p14="http://schemas.microsoft.com/office/powerpoint/2010/main" val="719127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79402FB-7800-6B40-5716-FFF21E5E14A9}"/>
              </a:ext>
            </a:extLst>
          </p:cNvPr>
          <p:cNvSpPr>
            <a:spLocks noGrp="1"/>
          </p:cNvSpPr>
          <p:nvPr>
            <p:ph type="title"/>
          </p:nvPr>
        </p:nvSpPr>
        <p:spPr/>
        <p:txBody>
          <a:bodyPr/>
          <a:lstStyle/>
          <a:p>
            <a:pPr algn="r"/>
            <a:r>
              <a:rPr lang="fa-IR" dirty="0"/>
              <a:t>۸.ذهنیت مثبت به دروس داشته باشد</a:t>
            </a:r>
          </a:p>
        </p:txBody>
      </p:sp>
      <p:sp>
        <p:nvSpPr>
          <p:cNvPr id="3" name="نگهدارنده مکان محتوا 2">
            <a:extLst>
              <a:ext uri="{FF2B5EF4-FFF2-40B4-BE49-F238E27FC236}">
                <a16:creationId xmlns:a16="http://schemas.microsoft.com/office/drawing/2014/main" id="{2CEF0C6D-19CB-A8AA-FF1B-64D04BA4EB1B}"/>
              </a:ext>
            </a:extLst>
          </p:cNvPr>
          <p:cNvSpPr>
            <a:spLocks noGrp="1"/>
          </p:cNvSpPr>
          <p:nvPr>
            <p:ph idx="1"/>
          </p:nvPr>
        </p:nvSpPr>
        <p:spPr/>
        <p:txBody>
          <a:bodyPr/>
          <a:lstStyle/>
          <a:p>
            <a:r>
              <a:rPr lang="fa-IR" dirty="0"/>
              <a:t>قبل از مطالعه دروس </a:t>
            </a:r>
            <a:r>
              <a:rPr lang="fa-IR" dirty="0" err="1"/>
              <a:t>ذهنیتش</a:t>
            </a:r>
            <a:r>
              <a:rPr lang="fa-IR" dirty="0"/>
              <a:t> را به دروس مثبت کند. وقتی که دید مثبتی به دروس داشته باشد با میل و رغبت به سراغ درس </a:t>
            </a:r>
            <a:r>
              <a:rPr lang="fa-IR" dirty="0" err="1"/>
              <a:t>می‌رود</a:t>
            </a:r>
            <a:r>
              <a:rPr lang="fa-IR" dirty="0"/>
              <a:t> . در نتیجه مطالب را </a:t>
            </a:r>
            <a:r>
              <a:rPr lang="fa-IR" dirty="0" err="1"/>
              <a:t>به‌خوبی</a:t>
            </a:r>
            <a:r>
              <a:rPr lang="fa-IR" dirty="0"/>
              <a:t> </a:t>
            </a:r>
            <a:r>
              <a:rPr lang="fa-IR" dirty="0" err="1"/>
              <a:t>فرامی‌گیرد</a:t>
            </a:r>
            <a:r>
              <a:rPr lang="fa-IR" dirty="0"/>
              <a:t>  و </a:t>
            </a:r>
            <a:r>
              <a:rPr lang="fa-IR" dirty="0" err="1"/>
              <a:t>درس‌خواندن</a:t>
            </a:r>
            <a:r>
              <a:rPr lang="fa-IR" dirty="0"/>
              <a:t> برایش </a:t>
            </a:r>
            <a:r>
              <a:rPr lang="fa-IR" dirty="0" err="1"/>
              <a:t>خسته‌کننده</a:t>
            </a:r>
            <a:r>
              <a:rPr lang="fa-IR" dirty="0"/>
              <a:t> نخواهد بود.</a:t>
            </a:r>
          </a:p>
        </p:txBody>
      </p:sp>
    </p:spTree>
    <p:extLst>
      <p:ext uri="{BB962C8B-B14F-4D97-AF65-F5344CB8AC3E}">
        <p14:creationId xmlns:p14="http://schemas.microsoft.com/office/powerpoint/2010/main" val="3701211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99D41AF-9A2E-1D6C-8CC4-A86289E024B7}"/>
              </a:ext>
            </a:extLst>
          </p:cNvPr>
          <p:cNvSpPr>
            <a:spLocks noGrp="1"/>
          </p:cNvSpPr>
          <p:nvPr>
            <p:ph type="title"/>
          </p:nvPr>
        </p:nvSpPr>
        <p:spPr/>
        <p:txBody>
          <a:bodyPr/>
          <a:lstStyle/>
          <a:p>
            <a:pPr algn="r"/>
            <a:r>
              <a:rPr lang="fa-IR" dirty="0"/>
              <a:t>۹.نمونه سؤال حل کند</a:t>
            </a:r>
          </a:p>
        </p:txBody>
      </p:sp>
      <p:sp>
        <p:nvSpPr>
          <p:cNvPr id="3" name="نگهدارنده مکان محتوا 2">
            <a:extLst>
              <a:ext uri="{FF2B5EF4-FFF2-40B4-BE49-F238E27FC236}">
                <a16:creationId xmlns:a16="http://schemas.microsoft.com/office/drawing/2014/main" id="{E9E1F2A3-026A-5501-107E-AA4580AD7F23}"/>
              </a:ext>
            </a:extLst>
          </p:cNvPr>
          <p:cNvSpPr>
            <a:spLocks noGrp="1"/>
          </p:cNvSpPr>
          <p:nvPr>
            <p:ph idx="1"/>
          </p:nvPr>
        </p:nvSpPr>
        <p:spPr/>
        <p:txBody>
          <a:bodyPr/>
          <a:lstStyle/>
          <a:p>
            <a:r>
              <a:rPr lang="fa-IR" dirty="0"/>
              <a:t>برای تمرین و تکرار بیشتر نمونه سؤالات امتحانات نهایی </a:t>
            </a:r>
            <a:r>
              <a:rPr lang="fa-IR" dirty="0" err="1"/>
              <a:t>سال‌های</a:t>
            </a:r>
            <a:r>
              <a:rPr lang="fa-IR" dirty="0"/>
              <a:t> گذشته و شبه </a:t>
            </a:r>
            <a:r>
              <a:rPr lang="fa-IR" dirty="0" err="1"/>
              <a:t>نهایی‌ها</a:t>
            </a:r>
            <a:r>
              <a:rPr lang="fa-IR" dirty="0"/>
              <a:t> را حل </a:t>
            </a:r>
            <a:r>
              <a:rPr lang="fa-IR" dirty="0" err="1"/>
              <a:t>کند.با</a:t>
            </a:r>
            <a:r>
              <a:rPr lang="fa-IR" dirty="0"/>
              <a:t> این کار میزان مطالعه خودش را </a:t>
            </a:r>
            <a:r>
              <a:rPr lang="fa-IR" dirty="0" err="1"/>
              <a:t>می‌سنجد</a:t>
            </a:r>
            <a:r>
              <a:rPr lang="fa-IR" dirty="0"/>
              <a:t>  و با تمرین و تکرار </a:t>
            </a:r>
            <a:r>
              <a:rPr lang="fa-IR" dirty="0" err="1"/>
              <a:t>تسلطش</a:t>
            </a:r>
            <a:r>
              <a:rPr lang="fa-IR" dirty="0"/>
              <a:t> روی مباحث بیشتر </a:t>
            </a:r>
            <a:r>
              <a:rPr lang="fa-IR" dirty="0" err="1"/>
              <a:t>می‌شود</a:t>
            </a:r>
            <a:r>
              <a:rPr lang="fa-IR" dirty="0"/>
              <a:t>.</a:t>
            </a:r>
          </a:p>
        </p:txBody>
      </p:sp>
    </p:spTree>
    <p:extLst>
      <p:ext uri="{BB962C8B-B14F-4D97-AF65-F5344CB8AC3E}">
        <p14:creationId xmlns:p14="http://schemas.microsoft.com/office/powerpoint/2010/main" val="3953399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B44702B-1674-B3C3-C01F-85005DBA6686}"/>
              </a:ext>
            </a:extLst>
          </p:cNvPr>
          <p:cNvSpPr>
            <a:spLocks noGrp="1"/>
          </p:cNvSpPr>
          <p:nvPr>
            <p:ph type="title"/>
          </p:nvPr>
        </p:nvSpPr>
        <p:spPr/>
        <p:txBody>
          <a:bodyPr/>
          <a:lstStyle/>
          <a:p>
            <a:pPr algn="r"/>
            <a:r>
              <a:rPr lang="fa-IR" dirty="0"/>
              <a:t>۱۰.</a:t>
            </a:r>
            <a:r>
              <a:rPr lang="fa-IR" sz="3200" dirty="0"/>
              <a:t>پاسخ‌نامه نمونه سؤالات را </a:t>
            </a:r>
            <a:r>
              <a:rPr lang="fa-IR" sz="3200" dirty="0" err="1"/>
              <a:t>به‌دقت</a:t>
            </a:r>
            <a:r>
              <a:rPr lang="fa-IR" sz="3200" dirty="0"/>
              <a:t> مطالعه کند</a:t>
            </a:r>
            <a:r>
              <a:rPr lang="fa-IR" dirty="0"/>
              <a:t> </a:t>
            </a:r>
          </a:p>
        </p:txBody>
      </p:sp>
      <p:sp>
        <p:nvSpPr>
          <p:cNvPr id="3" name="نگهدارنده مکان محتوا 2">
            <a:extLst>
              <a:ext uri="{FF2B5EF4-FFF2-40B4-BE49-F238E27FC236}">
                <a16:creationId xmlns:a16="http://schemas.microsoft.com/office/drawing/2014/main" id="{EE1EA751-BB27-4AB4-BE0A-0B6EDFA38541}"/>
              </a:ext>
            </a:extLst>
          </p:cNvPr>
          <p:cNvSpPr>
            <a:spLocks noGrp="1"/>
          </p:cNvSpPr>
          <p:nvPr>
            <p:ph idx="1"/>
          </p:nvPr>
        </p:nvSpPr>
        <p:spPr/>
        <p:txBody>
          <a:bodyPr/>
          <a:lstStyle/>
          <a:p>
            <a:r>
              <a:rPr lang="fa-IR" dirty="0"/>
              <a:t>زمانی که تمرین دانش آموز تمرین </a:t>
            </a:r>
            <a:r>
              <a:rPr lang="fa-IR" dirty="0" err="1"/>
              <a:t>می‌کند</a:t>
            </a:r>
            <a:r>
              <a:rPr lang="fa-IR" dirty="0"/>
              <a:t>  و از خودش آزمون </a:t>
            </a:r>
            <a:r>
              <a:rPr lang="fa-IR" dirty="0" err="1"/>
              <a:t>می‌گیرد</a:t>
            </a:r>
            <a:r>
              <a:rPr lang="fa-IR" dirty="0"/>
              <a:t> ،مطابق با </a:t>
            </a:r>
            <a:r>
              <a:rPr lang="fa-IR" dirty="0" err="1"/>
              <a:t>پاسخ‌نامه</a:t>
            </a:r>
            <a:r>
              <a:rPr lang="fa-IR" dirty="0"/>
              <a:t> امتحانات نهایی </a:t>
            </a:r>
            <a:r>
              <a:rPr lang="fa-IR" dirty="0" err="1"/>
              <a:t>سال‌های</a:t>
            </a:r>
            <a:r>
              <a:rPr lang="fa-IR" dirty="0"/>
              <a:t> گذشته </a:t>
            </a:r>
            <a:r>
              <a:rPr lang="fa-IR" dirty="0" err="1"/>
              <a:t>آن‌ها</a:t>
            </a:r>
            <a:r>
              <a:rPr lang="fa-IR" dirty="0"/>
              <a:t> را تصحیح کند تا متوجه شود طراحان به چه نکاتی دقت </a:t>
            </a:r>
            <a:r>
              <a:rPr lang="fa-IR" dirty="0" err="1"/>
              <a:t>می‌کنند</a:t>
            </a:r>
            <a:r>
              <a:rPr lang="fa-IR" dirty="0"/>
              <a:t> و چه نکاتی نمره دارند.</a:t>
            </a:r>
          </a:p>
        </p:txBody>
      </p:sp>
    </p:spTree>
    <p:extLst>
      <p:ext uri="{BB962C8B-B14F-4D97-AF65-F5344CB8AC3E}">
        <p14:creationId xmlns:p14="http://schemas.microsoft.com/office/powerpoint/2010/main" val="592303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AAA2C21-DC9A-A4A0-2ACD-A4F66D712979}"/>
              </a:ext>
            </a:extLst>
          </p:cNvPr>
          <p:cNvSpPr>
            <a:spLocks noGrp="1"/>
          </p:cNvSpPr>
          <p:nvPr>
            <p:ph type="title"/>
          </p:nvPr>
        </p:nvSpPr>
        <p:spPr/>
        <p:txBody>
          <a:bodyPr/>
          <a:lstStyle/>
          <a:p>
            <a:pPr algn="r"/>
            <a:r>
              <a:rPr lang="fa-IR" dirty="0"/>
              <a:t>۱۱.</a:t>
            </a:r>
            <a:r>
              <a:rPr lang="fa-IR" sz="2800" dirty="0"/>
              <a:t>به نکات ریز در </a:t>
            </a:r>
            <a:r>
              <a:rPr lang="fa-IR" sz="2800" dirty="0" err="1"/>
              <a:t>کتاب‌درسی</a:t>
            </a:r>
            <a:r>
              <a:rPr lang="fa-IR" sz="2800" dirty="0"/>
              <a:t> دقت </a:t>
            </a:r>
            <a:r>
              <a:rPr lang="fa-IR" sz="2800" dirty="0" err="1"/>
              <a:t>کند.معلم</a:t>
            </a:r>
            <a:r>
              <a:rPr lang="fa-IR" sz="2800" dirty="0"/>
              <a:t> هم در این زمینه می تواند نقش  موثری در نکته بینی به  دانش آموز داشته باشد</a:t>
            </a:r>
          </a:p>
        </p:txBody>
      </p:sp>
      <p:sp>
        <p:nvSpPr>
          <p:cNvPr id="3" name="نگهدارنده مکان محتوا 2">
            <a:extLst>
              <a:ext uri="{FF2B5EF4-FFF2-40B4-BE49-F238E27FC236}">
                <a16:creationId xmlns:a16="http://schemas.microsoft.com/office/drawing/2014/main" id="{5B9F181A-2BF9-6143-99E7-2A7D2C090825}"/>
              </a:ext>
            </a:extLst>
          </p:cNvPr>
          <p:cNvSpPr>
            <a:spLocks noGrp="1"/>
          </p:cNvSpPr>
          <p:nvPr>
            <p:ph idx="1"/>
          </p:nvPr>
        </p:nvSpPr>
        <p:spPr/>
        <p:txBody>
          <a:bodyPr/>
          <a:lstStyle/>
          <a:p>
            <a:r>
              <a:rPr lang="fa-IR" dirty="0"/>
              <a:t>تنها منبع امتحان نهایی در </a:t>
            </a:r>
            <a:r>
              <a:rPr lang="fa-IR" dirty="0" err="1"/>
              <a:t>سال‌های</a:t>
            </a:r>
            <a:r>
              <a:rPr lang="fa-IR" dirty="0"/>
              <a:t> گذشته </a:t>
            </a:r>
            <a:r>
              <a:rPr lang="fa-IR" dirty="0" err="1"/>
              <a:t>کتاب‌درسی</a:t>
            </a:r>
            <a:r>
              <a:rPr lang="fa-IR" dirty="0"/>
              <a:t> بوده است. </a:t>
            </a:r>
            <a:r>
              <a:rPr lang="fa-IR" dirty="0" err="1"/>
              <a:t>درزمان</a:t>
            </a:r>
            <a:r>
              <a:rPr lang="fa-IR" dirty="0"/>
              <a:t> مطالعه به تمام نکات </a:t>
            </a:r>
            <a:r>
              <a:rPr lang="fa-IR" dirty="0" err="1"/>
              <a:t>کتاب‌درسی</a:t>
            </a:r>
            <a:r>
              <a:rPr lang="fa-IR" dirty="0"/>
              <a:t> دقت کنید. </a:t>
            </a:r>
            <a:r>
              <a:rPr lang="fa-IR" dirty="0" err="1"/>
              <a:t>شکل‌ها</a:t>
            </a:r>
            <a:r>
              <a:rPr lang="fa-IR" dirty="0"/>
              <a:t>، نمودارها و </a:t>
            </a:r>
            <a:r>
              <a:rPr lang="fa-IR" dirty="0" err="1"/>
              <a:t>تمرین‌های</a:t>
            </a:r>
            <a:r>
              <a:rPr lang="fa-IR" dirty="0"/>
              <a:t> </a:t>
            </a:r>
            <a:r>
              <a:rPr lang="fa-IR" dirty="0" err="1"/>
              <a:t>کتاب‌درسی</a:t>
            </a:r>
            <a:r>
              <a:rPr lang="fa-IR" dirty="0"/>
              <a:t> را کامل بررسی کنید.</a:t>
            </a:r>
          </a:p>
        </p:txBody>
      </p:sp>
    </p:spTree>
    <p:extLst>
      <p:ext uri="{BB962C8B-B14F-4D97-AF65-F5344CB8AC3E}">
        <p14:creationId xmlns:p14="http://schemas.microsoft.com/office/powerpoint/2010/main" val="2184522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B1D738C-5D56-BE8F-1BD8-FCF1EDAE546F}"/>
              </a:ext>
            </a:extLst>
          </p:cNvPr>
          <p:cNvSpPr>
            <a:spLocks noGrp="1"/>
          </p:cNvSpPr>
          <p:nvPr>
            <p:ph type="title"/>
          </p:nvPr>
        </p:nvSpPr>
        <p:spPr/>
        <p:txBody>
          <a:bodyPr/>
          <a:lstStyle/>
          <a:p>
            <a:pPr algn="r"/>
            <a:r>
              <a:rPr lang="fa-IR" dirty="0"/>
              <a:t>۱۲.</a:t>
            </a:r>
            <a:r>
              <a:rPr lang="fa-IR" sz="2800" dirty="0"/>
              <a:t> دانش آموز باید خودش بتواند طراح امتحان نهایی شود</a:t>
            </a:r>
          </a:p>
        </p:txBody>
      </p:sp>
      <p:sp>
        <p:nvSpPr>
          <p:cNvPr id="3" name="نگهدارنده مکان محتوا 2">
            <a:extLst>
              <a:ext uri="{FF2B5EF4-FFF2-40B4-BE49-F238E27FC236}">
                <a16:creationId xmlns:a16="http://schemas.microsoft.com/office/drawing/2014/main" id="{CEC110B9-F962-B419-84F0-F056097335C7}"/>
              </a:ext>
            </a:extLst>
          </p:cNvPr>
          <p:cNvSpPr>
            <a:spLocks noGrp="1"/>
          </p:cNvSpPr>
          <p:nvPr>
            <p:ph idx="1"/>
          </p:nvPr>
        </p:nvSpPr>
        <p:spPr/>
        <p:txBody>
          <a:bodyPr/>
          <a:lstStyle/>
          <a:p>
            <a:r>
              <a:rPr lang="fa-IR" dirty="0"/>
              <a:t>زمان مطالعه و آزمون گرفتن از خودش، خود را جای طراح </a:t>
            </a:r>
            <a:r>
              <a:rPr lang="fa-IR" dirty="0" err="1"/>
              <a:t>آزمون‌ها</a:t>
            </a:r>
            <a:r>
              <a:rPr lang="fa-IR" dirty="0"/>
              <a:t> قرار دهد و مدام به نکات ریز کتاب در طراحی سؤال و تصحیح </a:t>
            </a:r>
            <a:r>
              <a:rPr lang="fa-IR" dirty="0" err="1"/>
              <a:t>پاسخ‌نامه</a:t>
            </a:r>
            <a:r>
              <a:rPr lang="fa-IR" dirty="0"/>
              <a:t> دقت کند .</a:t>
            </a:r>
          </a:p>
        </p:txBody>
      </p:sp>
    </p:spTree>
    <p:extLst>
      <p:ext uri="{BB962C8B-B14F-4D97-AF65-F5344CB8AC3E}">
        <p14:creationId xmlns:p14="http://schemas.microsoft.com/office/powerpoint/2010/main" val="330815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DCFA858-FC0B-4519-B950-23F155603109}"/>
              </a:ext>
            </a:extLst>
          </p:cNvPr>
          <p:cNvSpPr>
            <a:spLocks noGrp="1"/>
          </p:cNvSpPr>
          <p:nvPr>
            <p:ph type="title"/>
          </p:nvPr>
        </p:nvSpPr>
        <p:spPr/>
        <p:txBody>
          <a:bodyPr/>
          <a:lstStyle/>
          <a:p>
            <a:endParaRPr lang="fa-IR"/>
          </a:p>
        </p:txBody>
      </p:sp>
      <p:sp>
        <p:nvSpPr>
          <p:cNvPr id="3" name="نگهدارنده مکان محتوا 2">
            <a:extLst>
              <a:ext uri="{FF2B5EF4-FFF2-40B4-BE49-F238E27FC236}">
                <a16:creationId xmlns:a16="http://schemas.microsoft.com/office/drawing/2014/main" id="{42F652D5-E820-FD09-26BF-A0926B7089E4}"/>
              </a:ext>
            </a:extLst>
          </p:cNvPr>
          <p:cNvSpPr>
            <a:spLocks noGrp="1"/>
          </p:cNvSpPr>
          <p:nvPr>
            <p:ph idx="1"/>
          </p:nvPr>
        </p:nvSpPr>
        <p:spPr/>
        <p:txBody>
          <a:bodyPr/>
          <a:lstStyle/>
          <a:p>
            <a:r>
              <a:rPr lang="fa-IR" dirty="0" err="1"/>
              <a:t>همان‌طور</a:t>
            </a:r>
            <a:r>
              <a:rPr lang="fa-IR" dirty="0"/>
              <a:t> که </a:t>
            </a:r>
            <a:r>
              <a:rPr lang="fa-IR" dirty="0" err="1"/>
              <a:t>می‌دانید</a:t>
            </a:r>
            <a:r>
              <a:rPr lang="fa-IR" dirty="0"/>
              <a:t> امتحانات نهایی در کنکور ۱۴۰۳ دارای تأثیر ۵۰٪ درصد قطعی در نتیجه کنکور هستند. هرچه از اهمیت دروس عمومی در نتیجه کنکور به شما بگوییم کم نیست.  بیست شدن در امتحانات نهایی کار </a:t>
            </a:r>
            <a:r>
              <a:rPr lang="fa-IR" dirty="0" err="1"/>
              <a:t>یک‌شبه</a:t>
            </a:r>
            <a:r>
              <a:rPr lang="fa-IR" dirty="0"/>
              <a:t> نیست و نیاز به تمرین و تکرار دارد.
دوازده  </a:t>
            </a:r>
            <a:r>
              <a:rPr lang="fa-IR" dirty="0" err="1"/>
              <a:t>راهکار</a:t>
            </a:r>
            <a:r>
              <a:rPr lang="fa-IR" dirty="0"/>
              <a:t> ساده را در این جا  به شما همکار گرامی  معرفی </a:t>
            </a:r>
            <a:r>
              <a:rPr lang="fa-IR" dirty="0" err="1"/>
              <a:t>می‌کنیم</a:t>
            </a:r>
            <a:r>
              <a:rPr lang="fa-IR" dirty="0"/>
              <a:t> که با یاری شما به دانش آموزان کمک </a:t>
            </a:r>
            <a:r>
              <a:rPr lang="fa-IR" dirty="0" err="1"/>
              <a:t>می‌کند</a:t>
            </a:r>
            <a:r>
              <a:rPr lang="fa-IR" dirty="0"/>
              <a:t> امتحانات نهایی را با موفقیت سپری کنند </a:t>
            </a:r>
          </a:p>
        </p:txBody>
      </p:sp>
    </p:spTree>
    <p:extLst>
      <p:ext uri="{BB962C8B-B14F-4D97-AF65-F5344CB8AC3E}">
        <p14:creationId xmlns:p14="http://schemas.microsoft.com/office/powerpoint/2010/main" val="108315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7EC315A-125E-9704-F816-DAAA6F6FB031}"/>
              </a:ext>
            </a:extLst>
          </p:cNvPr>
          <p:cNvSpPr>
            <a:spLocks noGrp="1"/>
          </p:cNvSpPr>
          <p:nvPr>
            <p:ph type="title"/>
          </p:nvPr>
        </p:nvSpPr>
        <p:spPr/>
        <p:txBody>
          <a:bodyPr/>
          <a:lstStyle/>
          <a:p>
            <a:pPr algn="r"/>
            <a:r>
              <a:rPr lang="fa-IR" dirty="0"/>
              <a:t>۱.برنامه ریزی دقیق</a:t>
            </a:r>
          </a:p>
        </p:txBody>
      </p:sp>
      <p:sp>
        <p:nvSpPr>
          <p:cNvPr id="3" name="نگهدارنده مکان محتوا 2">
            <a:extLst>
              <a:ext uri="{FF2B5EF4-FFF2-40B4-BE49-F238E27FC236}">
                <a16:creationId xmlns:a16="http://schemas.microsoft.com/office/drawing/2014/main" id="{739F54F2-21CA-EC52-A16A-02A7043DF228}"/>
              </a:ext>
            </a:extLst>
          </p:cNvPr>
          <p:cNvSpPr>
            <a:spLocks noGrp="1"/>
          </p:cNvSpPr>
          <p:nvPr>
            <p:ph idx="1"/>
          </p:nvPr>
        </p:nvSpPr>
        <p:spPr/>
        <p:txBody>
          <a:bodyPr/>
          <a:lstStyle/>
          <a:p>
            <a:r>
              <a:rPr lang="fa-IR" dirty="0"/>
              <a:t>در </a:t>
            </a:r>
            <a:r>
              <a:rPr lang="fa-IR" dirty="0" err="1"/>
              <a:t>برنامه‌ریزی</a:t>
            </a:r>
            <a:r>
              <a:rPr lang="fa-IR" dirty="0"/>
              <a:t> درسی‌ </a:t>
            </a:r>
            <a:r>
              <a:rPr lang="fa-IR" dirty="0" err="1"/>
              <a:t>اش</a:t>
            </a:r>
            <a:r>
              <a:rPr lang="fa-IR" dirty="0"/>
              <a:t> </a:t>
            </a:r>
            <a:r>
              <a:rPr lang="fa-IR" dirty="0" err="1"/>
              <a:t>به‌صورت</a:t>
            </a:r>
            <a:r>
              <a:rPr lang="fa-IR" dirty="0"/>
              <a:t> روزانه، خواندن دروس عمومی و تخصصی را برای امتحان نهایی در نظر بگیرد.</a:t>
            </a:r>
          </a:p>
        </p:txBody>
      </p:sp>
    </p:spTree>
    <p:extLst>
      <p:ext uri="{BB962C8B-B14F-4D97-AF65-F5344CB8AC3E}">
        <p14:creationId xmlns:p14="http://schemas.microsoft.com/office/powerpoint/2010/main" val="614309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81D86E2-6C65-D6BE-3BB0-64372CA63DBE}"/>
              </a:ext>
            </a:extLst>
          </p:cNvPr>
          <p:cNvSpPr>
            <a:spLocks noGrp="1"/>
          </p:cNvSpPr>
          <p:nvPr>
            <p:ph type="title"/>
          </p:nvPr>
        </p:nvSpPr>
        <p:spPr/>
        <p:txBody>
          <a:bodyPr/>
          <a:lstStyle/>
          <a:p>
            <a:pPr algn="r"/>
            <a:r>
              <a:rPr lang="fa-IR" dirty="0"/>
              <a:t>۲.مرور تازه دروس</a:t>
            </a:r>
          </a:p>
        </p:txBody>
      </p:sp>
      <p:sp>
        <p:nvSpPr>
          <p:cNvPr id="3" name="نگهدارنده مکان محتوا 2">
            <a:extLst>
              <a:ext uri="{FF2B5EF4-FFF2-40B4-BE49-F238E27FC236}">
                <a16:creationId xmlns:a16="http://schemas.microsoft.com/office/drawing/2014/main" id="{BEE76B8D-204E-E760-6EA4-73A1AC35B1FC}"/>
              </a:ext>
            </a:extLst>
          </p:cNvPr>
          <p:cNvSpPr>
            <a:spLocks noGrp="1"/>
          </p:cNvSpPr>
          <p:nvPr>
            <p:ph idx="1"/>
          </p:nvPr>
        </p:nvSpPr>
        <p:spPr/>
        <p:txBody>
          <a:bodyPr/>
          <a:lstStyle/>
          <a:p>
            <a:r>
              <a:rPr lang="fa-IR" dirty="0"/>
              <a:t>هر روزی که در مدرسه درسی را </a:t>
            </a:r>
            <a:r>
              <a:rPr lang="fa-IR" dirty="0" err="1"/>
              <a:t>فرامی‌گیرد</a:t>
            </a:r>
            <a:r>
              <a:rPr lang="fa-IR" dirty="0"/>
              <a:t>  بعد از بازگشت به منزل با یک مرور ساده دروس را </a:t>
            </a:r>
            <a:r>
              <a:rPr lang="fa-IR" dirty="0" err="1"/>
              <a:t>به‌خوبی</a:t>
            </a:r>
            <a:r>
              <a:rPr lang="fa-IR" dirty="0"/>
              <a:t> مرور کند و </a:t>
            </a:r>
            <a:r>
              <a:rPr lang="fa-IR" dirty="0" err="1"/>
              <a:t>به‌خاطر</a:t>
            </a:r>
            <a:r>
              <a:rPr lang="fa-IR" dirty="0"/>
              <a:t> بسپارد.</a:t>
            </a:r>
          </a:p>
        </p:txBody>
      </p:sp>
    </p:spTree>
    <p:extLst>
      <p:ext uri="{BB962C8B-B14F-4D97-AF65-F5344CB8AC3E}">
        <p14:creationId xmlns:p14="http://schemas.microsoft.com/office/powerpoint/2010/main" val="1547567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35E0AAA-B26C-6869-461D-27130578E07F}"/>
              </a:ext>
            </a:extLst>
          </p:cNvPr>
          <p:cNvSpPr>
            <a:spLocks noGrp="1"/>
          </p:cNvSpPr>
          <p:nvPr>
            <p:ph type="title"/>
          </p:nvPr>
        </p:nvSpPr>
        <p:spPr/>
        <p:txBody>
          <a:bodyPr/>
          <a:lstStyle/>
          <a:p>
            <a:pPr algn="r"/>
            <a:r>
              <a:rPr lang="fa-IR" dirty="0"/>
              <a:t>۳.بهترین منبع </a:t>
            </a:r>
            <a:r>
              <a:rPr lang="fa-IR" dirty="0" err="1"/>
              <a:t>کتاب‌درسی</a:t>
            </a:r>
            <a:r>
              <a:rPr lang="fa-IR" dirty="0"/>
              <a:t> است</a:t>
            </a:r>
          </a:p>
        </p:txBody>
      </p:sp>
      <p:sp>
        <p:nvSpPr>
          <p:cNvPr id="3" name="نگهدارنده مکان محتوا 2">
            <a:extLst>
              <a:ext uri="{FF2B5EF4-FFF2-40B4-BE49-F238E27FC236}">
                <a16:creationId xmlns:a16="http://schemas.microsoft.com/office/drawing/2014/main" id="{B6FE0806-DAD8-F31A-57BF-5A7A324EFDF2}"/>
              </a:ext>
            </a:extLst>
          </p:cNvPr>
          <p:cNvSpPr>
            <a:spLocks noGrp="1"/>
          </p:cNvSpPr>
          <p:nvPr>
            <p:ph idx="1"/>
          </p:nvPr>
        </p:nvSpPr>
        <p:spPr/>
        <p:txBody>
          <a:bodyPr/>
          <a:lstStyle/>
          <a:p>
            <a:r>
              <a:rPr lang="fa-IR" dirty="0"/>
              <a:t>برای تمام دروس اولین و بهترین منبع </a:t>
            </a:r>
            <a:r>
              <a:rPr lang="fa-IR" dirty="0" err="1"/>
              <a:t>کتاب‌درسی</a:t>
            </a:r>
            <a:r>
              <a:rPr lang="fa-IR" dirty="0"/>
              <a:t> است و دانش آموز  با تسلط کامل به </a:t>
            </a:r>
            <a:r>
              <a:rPr lang="fa-IR" dirty="0" err="1"/>
              <a:t>کتاب‌درسی</a:t>
            </a:r>
            <a:r>
              <a:rPr lang="fa-IR" dirty="0"/>
              <a:t> </a:t>
            </a:r>
            <a:r>
              <a:rPr lang="fa-IR" dirty="0" err="1"/>
              <a:t>می‌تواند</a:t>
            </a:r>
            <a:r>
              <a:rPr lang="fa-IR" dirty="0"/>
              <a:t>  در امتحانات نهایی نمره ۲۰ را کسب کند</a:t>
            </a:r>
          </a:p>
        </p:txBody>
      </p:sp>
    </p:spTree>
    <p:extLst>
      <p:ext uri="{BB962C8B-B14F-4D97-AF65-F5344CB8AC3E}">
        <p14:creationId xmlns:p14="http://schemas.microsoft.com/office/powerpoint/2010/main" val="342171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EB4081E-7072-CBFC-210D-5A5C9B05CEAF}"/>
              </a:ext>
            </a:extLst>
          </p:cNvPr>
          <p:cNvSpPr>
            <a:spLocks noGrp="1"/>
          </p:cNvSpPr>
          <p:nvPr>
            <p:ph type="title"/>
          </p:nvPr>
        </p:nvSpPr>
        <p:spPr>
          <a:xfrm>
            <a:off x="810000" y="513977"/>
            <a:ext cx="10571998" cy="970450"/>
          </a:xfrm>
        </p:spPr>
        <p:txBody>
          <a:bodyPr/>
          <a:lstStyle/>
          <a:p>
            <a:pPr algn="r"/>
            <a:r>
              <a:rPr lang="fa-IR" dirty="0"/>
              <a:t>۴</a:t>
            </a:r>
            <a:r>
              <a:rPr lang="fa-IR" sz="3600" dirty="0"/>
              <a:t>.نباید </a:t>
            </a:r>
            <a:r>
              <a:rPr lang="fa-IR" sz="3600" dirty="0" err="1"/>
              <a:t>تمرین‌های</a:t>
            </a:r>
            <a:r>
              <a:rPr lang="fa-IR" sz="3600" dirty="0"/>
              <a:t> </a:t>
            </a:r>
            <a:r>
              <a:rPr lang="fa-IR" sz="3600" dirty="0" err="1"/>
              <a:t>کتاب‌درسی</a:t>
            </a:r>
            <a:r>
              <a:rPr lang="fa-IR" sz="3600" dirty="0"/>
              <a:t> را </a:t>
            </a:r>
            <a:r>
              <a:rPr lang="fa-IR" sz="3600" dirty="0" err="1"/>
              <a:t>دست‌کم</a:t>
            </a:r>
            <a:r>
              <a:rPr lang="fa-IR" sz="3600" dirty="0"/>
              <a:t> بگیرد.</a:t>
            </a:r>
          </a:p>
        </p:txBody>
      </p:sp>
      <p:sp>
        <p:nvSpPr>
          <p:cNvPr id="3" name="نگهدارنده مکان محتوا 2">
            <a:extLst>
              <a:ext uri="{FF2B5EF4-FFF2-40B4-BE49-F238E27FC236}">
                <a16:creationId xmlns:a16="http://schemas.microsoft.com/office/drawing/2014/main" id="{49BEB494-F551-7F83-0563-2D6338F614F9}"/>
              </a:ext>
            </a:extLst>
          </p:cNvPr>
          <p:cNvSpPr>
            <a:spLocks noGrp="1"/>
          </p:cNvSpPr>
          <p:nvPr>
            <p:ph idx="1"/>
          </p:nvPr>
        </p:nvSpPr>
        <p:spPr/>
        <p:txBody>
          <a:bodyPr/>
          <a:lstStyle/>
          <a:p>
            <a:r>
              <a:rPr lang="fa-IR" dirty="0" err="1"/>
              <a:t>فعالیت‌ها</a:t>
            </a:r>
            <a:r>
              <a:rPr lang="fa-IR" dirty="0"/>
              <a:t> و </a:t>
            </a:r>
            <a:r>
              <a:rPr lang="fa-IR" dirty="0" err="1"/>
              <a:t>تمرین‌های</a:t>
            </a:r>
            <a:r>
              <a:rPr lang="fa-IR" dirty="0"/>
              <a:t> </a:t>
            </a:r>
            <a:r>
              <a:rPr lang="fa-IR" dirty="0" err="1"/>
              <a:t>کتاب‌درسی</a:t>
            </a:r>
            <a:r>
              <a:rPr lang="fa-IR" dirty="0"/>
              <a:t> را حل کند؛ نه یکبار بلکه چندین بار در </a:t>
            </a:r>
            <a:r>
              <a:rPr lang="fa-IR" dirty="0" err="1"/>
              <a:t>بازه‌های</a:t>
            </a:r>
            <a:r>
              <a:rPr lang="fa-IR" dirty="0"/>
              <a:t> زمانی مختلف و نکته و روش حل </a:t>
            </a:r>
            <a:r>
              <a:rPr lang="fa-IR" dirty="0" err="1"/>
              <a:t>آن‌ها</a:t>
            </a:r>
            <a:r>
              <a:rPr lang="fa-IR" dirty="0"/>
              <a:t> را </a:t>
            </a:r>
            <a:r>
              <a:rPr lang="fa-IR" dirty="0" err="1"/>
              <a:t>به‌صورت</a:t>
            </a:r>
            <a:r>
              <a:rPr lang="fa-IR" dirty="0"/>
              <a:t> کامل یاد بگیرد. در نوشتن به تمام جزئیات دقت </a:t>
            </a:r>
            <a:r>
              <a:rPr lang="fa-IR" dirty="0" err="1"/>
              <a:t>کنداز</a:t>
            </a:r>
            <a:r>
              <a:rPr lang="fa-IR" dirty="0"/>
              <a:t> </a:t>
            </a:r>
            <a:r>
              <a:rPr lang="fa-IR" dirty="0" err="1"/>
              <a:t>فرمول‌نویسی</a:t>
            </a:r>
            <a:r>
              <a:rPr lang="fa-IR" dirty="0"/>
              <a:t> تا انجام تمام مراحل. توجه داشته باشد  در امتحانات نهایی برای هر قسمت </a:t>
            </a:r>
            <a:r>
              <a:rPr lang="fa-IR" dirty="0" err="1"/>
              <a:t>نمره‌ای</a:t>
            </a:r>
            <a:r>
              <a:rPr lang="fa-IR" dirty="0"/>
              <a:t> در نظر گرفته </a:t>
            </a:r>
            <a:r>
              <a:rPr lang="fa-IR" dirty="0" err="1"/>
              <a:t>می‌شود</a:t>
            </a:r>
            <a:r>
              <a:rPr lang="fa-IR" dirty="0"/>
              <a:t>. تمام </a:t>
            </a:r>
            <a:r>
              <a:rPr lang="fa-IR" dirty="0" err="1"/>
              <a:t>قسمت‌هایی</a:t>
            </a:r>
            <a:r>
              <a:rPr lang="fa-IR" dirty="0"/>
              <a:t> که مهم هستند و نمره دارند را  </a:t>
            </a:r>
            <a:r>
              <a:rPr lang="fa-IR" dirty="0" err="1"/>
              <a:t>به‌صورت</a:t>
            </a:r>
            <a:r>
              <a:rPr lang="fa-IR" dirty="0"/>
              <a:t> کامل بنویسد و رعایت کند .</a:t>
            </a:r>
          </a:p>
        </p:txBody>
      </p:sp>
    </p:spTree>
    <p:extLst>
      <p:ext uri="{BB962C8B-B14F-4D97-AF65-F5344CB8AC3E}">
        <p14:creationId xmlns:p14="http://schemas.microsoft.com/office/powerpoint/2010/main" val="1106011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A5E529D-5E9E-4743-53C0-31C6CFB73295}"/>
              </a:ext>
            </a:extLst>
          </p:cNvPr>
          <p:cNvSpPr>
            <a:spLocks noGrp="1"/>
          </p:cNvSpPr>
          <p:nvPr>
            <p:ph type="title"/>
          </p:nvPr>
        </p:nvSpPr>
        <p:spPr/>
        <p:txBody>
          <a:bodyPr/>
          <a:lstStyle/>
          <a:p>
            <a:pPr algn="r"/>
            <a:r>
              <a:rPr lang="fa-IR" dirty="0"/>
              <a:t>۵.بارم‌بندی </a:t>
            </a:r>
            <a:r>
              <a:rPr lang="fa-IR" dirty="0" err="1"/>
              <a:t>فصل‌ها</a:t>
            </a:r>
            <a:r>
              <a:rPr lang="fa-IR" dirty="0"/>
              <a:t> را بررسی کند</a:t>
            </a:r>
          </a:p>
        </p:txBody>
      </p:sp>
      <p:sp>
        <p:nvSpPr>
          <p:cNvPr id="3" name="نگهدارنده مکان محتوا 2">
            <a:extLst>
              <a:ext uri="{FF2B5EF4-FFF2-40B4-BE49-F238E27FC236}">
                <a16:creationId xmlns:a16="http://schemas.microsoft.com/office/drawing/2014/main" id="{E1737EB2-E7EB-DE2F-DC40-372D25085A73}"/>
              </a:ext>
            </a:extLst>
          </p:cNvPr>
          <p:cNvSpPr>
            <a:spLocks noGrp="1"/>
          </p:cNvSpPr>
          <p:nvPr>
            <p:ph idx="1"/>
          </p:nvPr>
        </p:nvSpPr>
        <p:spPr/>
        <p:txBody>
          <a:bodyPr/>
          <a:lstStyle/>
          <a:p>
            <a:r>
              <a:rPr lang="fa-IR" dirty="0"/>
              <a:t>برای هر درس سالانه </a:t>
            </a:r>
            <a:r>
              <a:rPr lang="fa-IR" dirty="0" err="1"/>
              <a:t>بارم‌بندی</a:t>
            </a:r>
            <a:r>
              <a:rPr lang="fa-IR" dirty="0"/>
              <a:t> منتشر </a:t>
            </a:r>
            <a:r>
              <a:rPr lang="fa-IR" dirty="0" err="1"/>
              <a:t>می‌شود</a:t>
            </a:r>
            <a:r>
              <a:rPr lang="fa-IR" dirty="0"/>
              <a:t> که میزان اهمیت هر فصل را نشان </a:t>
            </a:r>
            <a:r>
              <a:rPr lang="fa-IR" dirty="0" err="1"/>
              <a:t>می‌دهد</a:t>
            </a:r>
            <a:r>
              <a:rPr lang="fa-IR" dirty="0"/>
              <a:t>. </a:t>
            </a:r>
            <a:r>
              <a:rPr lang="fa-IR" dirty="0" err="1"/>
              <a:t>بارم‌بندی</a:t>
            </a:r>
            <a:r>
              <a:rPr lang="fa-IR" dirty="0"/>
              <a:t> فصول به دانش آموز کمک میکند  تا بداند برای چه </a:t>
            </a:r>
            <a:r>
              <a:rPr lang="fa-IR" dirty="0" err="1"/>
              <a:t>فصل‌هایی</a:t>
            </a:r>
            <a:r>
              <a:rPr lang="fa-IR" dirty="0"/>
              <a:t> وقت بیشتری بگذارد و بیشتر تمرین و تمرکز کند . عموماً مطالب </a:t>
            </a:r>
            <a:r>
              <a:rPr lang="fa-IR" dirty="0" err="1"/>
              <a:t>نیمسال</a:t>
            </a:r>
            <a:r>
              <a:rPr lang="fa-IR" dirty="0"/>
              <a:t> دوم </a:t>
            </a:r>
            <a:r>
              <a:rPr lang="fa-IR" dirty="0" err="1"/>
              <a:t>بارم‌بندی</a:t>
            </a:r>
            <a:r>
              <a:rPr lang="fa-IR" dirty="0"/>
              <a:t> بیشتری دارند پس </a:t>
            </a:r>
            <a:r>
              <a:rPr lang="fa-IR" dirty="0" err="1"/>
              <a:t>منطقاً</a:t>
            </a:r>
            <a:r>
              <a:rPr lang="fa-IR" dirty="0"/>
              <a:t> باید زمان بیشتری برای آن بگذارد.</a:t>
            </a:r>
          </a:p>
        </p:txBody>
      </p:sp>
    </p:spTree>
    <p:extLst>
      <p:ext uri="{BB962C8B-B14F-4D97-AF65-F5344CB8AC3E}">
        <p14:creationId xmlns:p14="http://schemas.microsoft.com/office/powerpoint/2010/main" val="4196848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337661C-DE46-6C92-E39B-D52A36C19733}"/>
              </a:ext>
            </a:extLst>
          </p:cNvPr>
          <p:cNvSpPr>
            <a:spLocks noGrp="1"/>
          </p:cNvSpPr>
          <p:nvPr>
            <p:ph type="title"/>
          </p:nvPr>
        </p:nvSpPr>
        <p:spPr/>
        <p:txBody>
          <a:bodyPr/>
          <a:lstStyle/>
          <a:p>
            <a:pPr algn="r"/>
            <a:r>
              <a:rPr lang="fa-IR" dirty="0"/>
              <a:t>۶. بتواند </a:t>
            </a:r>
            <a:r>
              <a:rPr lang="fa-IR" dirty="0" err="1"/>
              <a:t>ایراداتش</a:t>
            </a:r>
            <a:r>
              <a:rPr lang="fa-IR" dirty="0"/>
              <a:t>  را پیدا کند</a:t>
            </a:r>
          </a:p>
        </p:txBody>
      </p:sp>
      <p:sp>
        <p:nvSpPr>
          <p:cNvPr id="3" name="نگهدارنده مکان محتوا 2">
            <a:extLst>
              <a:ext uri="{FF2B5EF4-FFF2-40B4-BE49-F238E27FC236}">
                <a16:creationId xmlns:a16="http://schemas.microsoft.com/office/drawing/2014/main" id="{4DEE3FBB-643B-CFC1-0EAD-CE15854F1662}"/>
              </a:ext>
            </a:extLst>
          </p:cNvPr>
          <p:cNvSpPr>
            <a:spLocks noGrp="1"/>
          </p:cNvSpPr>
          <p:nvPr>
            <p:ph idx="1"/>
          </p:nvPr>
        </p:nvSpPr>
        <p:spPr/>
        <p:txBody>
          <a:bodyPr/>
          <a:lstStyle/>
          <a:p>
            <a:r>
              <a:rPr lang="fa-IR" dirty="0"/>
              <a:t>با وسواس زیادی ایرادات را پیدا کند و روی </a:t>
            </a:r>
            <a:r>
              <a:rPr lang="fa-IR" dirty="0" err="1"/>
              <a:t>نقطه‌ضعف‌های</a:t>
            </a:r>
            <a:r>
              <a:rPr lang="fa-IR" dirty="0"/>
              <a:t> خودش متمرکز شود و خودش را در آن مباحث تقویت کند </a:t>
            </a:r>
            <a:r>
              <a:rPr lang="fa-IR" dirty="0" err="1"/>
              <a:t>ونباید</a:t>
            </a:r>
            <a:r>
              <a:rPr lang="fa-IR" dirty="0"/>
              <a:t>  از ایرادات خودش </a:t>
            </a:r>
            <a:r>
              <a:rPr lang="fa-IR" dirty="0" err="1"/>
              <a:t>به‌سادگی</a:t>
            </a:r>
            <a:r>
              <a:rPr lang="fa-IR" dirty="0"/>
              <a:t> بگذرد  و بارها از </a:t>
            </a:r>
            <a:r>
              <a:rPr lang="fa-IR" dirty="0" err="1"/>
              <a:t>آن‌ها</a:t>
            </a:r>
            <a:r>
              <a:rPr lang="fa-IR" dirty="0"/>
              <a:t> مسائل و تمرینات حل کند تا کامل به آن مباحث مسلط شود . در این مسیر کمک گرفتن از دوستان  در مباحثی که مشکل دارد می تواند در قوی کردنش مفید </a:t>
            </a:r>
            <a:r>
              <a:rPr lang="fa-IR" dirty="0" err="1"/>
              <a:t>ومثمر</a:t>
            </a:r>
            <a:r>
              <a:rPr lang="fa-IR" dirty="0"/>
              <a:t> ثمر باشد .</a:t>
            </a:r>
          </a:p>
        </p:txBody>
      </p:sp>
    </p:spTree>
    <p:extLst>
      <p:ext uri="{BB962C8B-B14F-4D97-AF65-F5344CB8AC3E}">
        <p14:creationId xmlns:p14="http://schemas.microsoft.com/office/powerpoint/2010/main" val="1105512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18893E7-DCF9-3942-12F1-5241D6F721DC}"/>
              </a:ext>
            </a:extLst>
          </p:cNvPr>
          <p:cNvSpPr>
            <a:spLocks noGrp="1"/>
          </p:cNvSpPr>
          <p:nvPr>
            <p:ph type="title"/>
          </p:nvPr>
        </p:nvSpPr>
        <p:spPr/>
        <p:txBody>
          <a:bodyPr/>
          <a:lstStyle/>
          <a:p>
            <a:pPr algn="r"/>
            <a:r>
              <a:rPr lang="fa-IR" dirty="0"/>
              <a:t>۷.مرور کردن دروس</a:t>
            </a:r>
          </a:p>
        </p:txBody>
      </p:sp>
      <p:sp>
        <p:nvSpPr>
          <p:cNvPr id="3" name="نگهدارنده مکان محتوا 2">
            <a:extLst>
              <a:ext uri="{FF2B5EF4-FFF2-40B4-BE49-F238E27FC236}">
                <a16:creationId xmlns:a16="http://schemas.microsoft.com/office/drawing/2014/main" id="{F2F357DD-475D-B8A2-4E30-37D87F0F38F1}"/>
              </a:ext>
            </a:extLst>
          </p:cNvPr>
          <p:cNvSpPr>
            <a:spLocks noGrp="1"/>
          </p:cNvSpPr>
          <p:nvPr>
            <p:ph idx="1"/>
          </p:nvPr>
        </p:nvSpPr>
        <p:spPr/>
        <p:txBody>
          <a:bodyPr/>
          <a:lstStyle/>
          <a:p>
            <a:r>
              <a:rPr lang="fa-IR" dirty="0"/>
              <a:t>فقط مطالعه در مسیر موفقیت کافی نیست، مرور است که نتیجه مطالعه را تثبیت </a:t>
            </a:r>
            <a:r>
              <a:rPr lang="fa-IR" dirty="0" err="1"/>
              <a:t>می‌کند</a:t>
            </a:r>
            <a:r>
              <a:rPr lang="fa-IR" dirty="0"/>
              <a:t>. </a:t>
            </a:r>
            <a:r>
              <a:rPr lang="fa-IR" dirty="0" err="1"/>
              <a:t>مرورکردن</a:t>
            </a:r>
            <a:r>
              <a:rPr lang="fa-IR" dirty="0"/>
              <a:t> مطالبی را که قبلاً مطالعه کرده‌ در ذهنش را تر و تازه نگه </a:t>
            </a:r>
            <a:r>
              <a:rPr lang="fa-IR" dirty="0" err="1"/>
              <a:t>می‌دارد</a:t>
            </a:r>
            <a:r>
              <a:rPr lang="fa-IR" dirty="0"/>
              <a:t>. </a:t>
            </a:r>
            <a:r>
              <a:rPr lang="fa-IR" dirty="0" err="1"/>
              <a:t>مرورکردن</a:t>
            </a:r>
            <a:r>
              <a:rPr lang="fa-IR" dirty="0"/>
              <a:t> را در برنامه درسی خودش حتما قرار دهد  تا نتیجه آن را ببیند</a:t>
            </a:r>
          </a:p>
        </p:txBody>
      </p:sp>
    </p:spTree>
    <p:extLst>
      <p:ext uri="{BB962C8B-B14F-4D97-AF65-F5344CB8AC3E}">
        <p14:creationId xmlns:p14="http://schemas.microsoft.com/office/powerpoint/2010/main" val="36462245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قابل نقل قول">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صفحه گسترده</PresentationFormat>
  <Slides>14</Slides>
  <Notes>0</Notes>
  <HiddenSlides>0</HiddenSlides>
  <ScaleCrop>false</ScaleCrop>
  <HeadingPairs>
    <vt:vector size="4" baseType="variant">
      <vt:variant>
        <vt:lpstr>طرح زمینه</vt:lpstr>
      </vt:variant>
      <vt:variant>
        <vt:i4>1</vt:i4>
      </vt:variant>
      <vt:variant>
        <vt:lpstr>عنوان های اسلاید</vt:lpstr>
      </vt:variant>
      <vt:variant>
        <vt:i4>14</vt:i4>
      </vt:variant>
    </vt:vector>
  </HeadingPairs>
  <TitlesOfParts>
    <vt:vector size="15" baseType="lpstr">
      <vt:lpstr>قابل نقل قول</vt:lpstr>
      <vt:lpstr>(دوازده  نکته در مطالعه برای امتحانات نهایی  توسط دانش آموز با راهنمایی دبیر مربوطه) </vt:lpstr>
      <vt:lpstr>ارائه PowerPoint</vt:lpstr>
      <vt:lpstr>۱.برنامه ریزی دقیق</vt:lpstr>
      <vt:lpstr>۲.مرور تازه دروس</vt:lpstr>
      <vt:lpstr>۳.بهترین منبع کتاب‌درسی است</vt:lpstr>
      <vt:lpstr>۴.نباید تمرین‌های کتاب‌درسی را دست‌کم بگیرد.</vt:lpstr>
      <vt:lpstr>۵.بارم‌بندی فصل‌ها را بررسی کند</vt:lpstr>
      <vt:lpstr>۶. بتواند ایراداتش  را پیدا کند</vt:lpstr>
      <vt:lpstr>۷.مرور کردن دروس</vt:lpstr>
      <vt:lpstr>۸.ذهنیت مثبت به دروس داشته باشد</vt:lpstr>
      <vt:lpstr>۹.نمونه سؤال حل کند</vt:lpstr>
      <vt:lpstr>۱۰.پاسخ‌نامه نمونه سؤالات را به‌دقت مطالعه کند </vt:lpstr>
      <vt:lpstr>۱۱.به نکات ریز در کتاب‌درسی دقت کند.معلم هم در این زمینه می تواند نقش  موثری در نکته بینی به  دانش آموز داشته باشد</vt:lpstr>
      <vt:lpstr>۱۲. دانش آموز باید خودش بتواند طراح امتحان نهایی شود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(دوازده  نکته در مطالعه برای امتحانات نهایی  توسط دانش آموز با راهنمایی دبیر مربوطه) </dc:title>
  <dc:creator>Mohammad amin Kadeh</dc:creator>
  <cp:lastModifiedBy>Mohammad amin Kadeh</cp:lastModifiedBy>
  <cp:revision>2</cp:revision>
  <dcterms:created xsi:type="dcterms:W3CDTF">2023-12-18T19:19:16Z</dcterms:created>
  <dcterms:modified xsi:type="dcterms:W3CDTF">2023-12-19T11:53:29Z</dcterms:modified>
</cp:coreProperties>
</file>